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heme/themeOverride1.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35"/>
  </p:notesMasterIdLst>
  <p:sldIdLst>
    <p:sldId id="366" r:id="rId3"/>
    <p:sldId id="276" r:id="rId4"/>
    <p:sldId id="375" r:id="rId5"/>
    <p:sldId id="315" r:id="rId6"/>
    <p:sldId id="367" r:id="rId7"/>
    <p:sldId id="339" r:id="rId8"/>
    <p:sldId id="316" r:id="rId9"/>
    <p:sldId id="327" r:id="rId10"/>
    <p:sldId id="319" r:id="rId11"/>
    <p:sldId id="333" r:id="rId12"/>
    <p:sldId id="352" r:id="rId13"/>
    <p:sldId id="338" r:id="rId14"/>
    <p:sldId id="368" r:id="rId15"/>
    <p:sldId id="341" r:id="rId16"/>
    <p:sldId id="343" r:id="rId17"/>
    <p:sldId id="345" r:id="rId18"/>
    <p:sldId id="369" r:id="rId19"/>
    <p:sldId id="347" r:id="rId20"/>
    <p:sldId id="348" r:id="rId21"/>
    <p:sldId id="349" r:id="rId22"/>
    <p:sldId id="350" r:id="rId23"/>
    <p:sldId id="340" r:id="rId24"/>
    <p:sldId id="370" r:id="rId25"/>
    <p:sldId id="371" r:id="rId26"/>
    <p:sldId id="372" r:id="rId27"/>
    <p:sldId id="373" r:id="rId28"/>
    <p:sldId id="374" r:id="rId29"/>
    <p:sldId id="325" r:id="rId30"/>
    <p:sldId id="351" r:id="rId31"/>
    <p:sldId id="332" r:id="rId32"/>
    <p:sldId id="318" r:id="rId33"/>
    <p:sldId id="326" r:id="rId34"/>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339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161" autoAdjust="0"/>
  </p:normalViewPr>
  <p:slideViewPr>
    <p:cSldViewPr>
      <p:cViewPr>
        <p:scale>
          <a:sx n="100" d="100"/>
          <a:sy n="100" d="100"/>
        </p:scale>
        <p:origin x="-96" y="-72"/>
      </p:cViewPr>
      <p:guideLst>
        <p:guide orient="horz" pos="2160"/>
        <p:guide pos="288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35CF7C-3DE6-4E60-8B86-9BA08CD68743}"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6C88F8EB-B7C2-4212-8853-1B338764D62E}">
      <dgm:prSet phldrT="[Text]"/>
      <dgm:spPr>
        <a:solidFill>
          <a:schemeClr val="accent1">
            <a:lumMod val="50000"/>
          </a:schemeClr>
        </a:solidFill>
      </dgm:spPr>
      <dgm:t>
        <a:bodyPr/>
        <a:lstStyle/>
        <a:p>
          <a:r>
            <a:rPr lang="en-US" dirty="0" smtClean="0"/>
            <a:t>High demand for information</a:t>
          </a:r>
          <a:endParaRPr lang="en-US" dirty="0"/>
        </a:p>
      </dgm:t>
    </dgm:pt>
    <dgm:pt modelId="{B3F37760-C1DA-452C-A0C4-5DBA1566E395}" type="parTrans" cxnId="{B67763D0-E54E-4E99-9946-9E25E439BD95}">
      <dgm:prSet/>
      <dgm:spPr/>
      <dgm:t>
        <a:bodyPr/>
        <a:lstStyle/>
        <a:p>
          <a:endParaRPr lang="en-US"/>
        </a:p>
      </dgm:t>
    </dgm:pt>
    <dgm:pt modelId="{F7264CD9-F7B8-4C32-9A9A-F64B22F3AFB2}" type="sibTrans" cxnId="{B67763D0-E54E-4E99-9946-9E25E439BD95}">
      <dgm:prSet/>
      <dgm:spPr/>
      <dgm:t>
        <a:bodyPr/>
        <a:lstStyle/>
        <a:p>
          <a:endParaRPr lang="en-US"/>
        </a:p>
      </dgm:t>
    </dgm:pt>
    <dgm:pt modelId="{01ED1A73-031E-4924-9526-61B30FC44F01}">
      <dgm:prSet phldrT="[Text]"/>
      <dgm:spPr>
        <a:solidFill>
          <a:schemeClr val="accent6">
            <a:lumMod val="50000"/>
          </a:schemeClr>
        </a:solidFill>
      </dgm:spPr>
      <dgm:t>
        <a:bodyPr/>
        <a:lstStyle/>
        <a:p>
          <a:r>
            <a:rPr lang="en-US" dirty="0" smtClean="0"/>
            <a:t>Urgent time frame</a:t>
          </a:r>
          <a:endParaRPr lang="en-US" dirty="0"/>
        </a:p>
      </dgm:t>
    </dgm:pt>
    <dgm:pt modelId="{FD2BC908-2E92-405F-ACF9-BBC7186889E6}" type="parTrans" cxnId="{D7FA8480-3C08-46B9-ACE7-EE03B9603344}">
      <dgm:prSet/>
      <dgm:spPr/>
      <dgm:t>
        <a:bodyPr/>
        <a:lstStyle/>
        <a:p>
          <a:endParaRPr lang="en-US"/>
        </a:p>
      </dgm:t>
    </dgm:pt>
    <dgm:pt modelId="{B59DF1C9-DCF4-417E-80ED-F64A1FE7FE99}" type="sibTrans" cxnId="{D7FA8480-3C08-46B9-ACE7-EE03B9603344}">
      <dgm:prSet/>
      <dgm:spPr/>
      <dgm:t>
        <a:bodyPr/>
        <a:lstStyle/>
        <a:p>
          <a:endParaRPr lang="en-US"/>
        </a:p>
      </dgm:t>
    </dgm:pt>
    <dgm:pt modelId="{BA883329-3D1F-4CB8-BA05-06C47E42E52E}">
      <dgm:prSet phldrT="[Text]"/>
      <dgm:spPr>
        <a:solidFill>
          <a:schemeClr val="accent1">
            <a:lumMod val="50000"/>
          </a:schemeClr>
        </a:solidFill>
      </dgm:spPr>
      <dgm:t>
        <a:bodyPr/>
        <a:lstStyle/>
        <a:p>
          <a:r>
            <a:rPr lang="en-US" dirty="0" smtClean="0"/>
            <a:t>Requires rapid and effective dissemination</a:t>
          </a:r>
          <a:endParaRPr lang="en-US" dirty="0"/>
        </a:p>
      </dgm:t>
    </dgm:pt>
    <dgm:pt modelId="{93D9E9E7-F133-47A2-BECB-E215382F1627}" type="parTrans" cxnId="{1F51A569-79A0-4AD6-B702-4853175914DA}">
      <dgm:prSet/>
      <dgm:spPr/>
      <dgm:t>
        <a:bodyPr/>
        <a:lstStyle/>
        <a:p>
          <a:endParaRPr lang="en-US"/>
        </a:p>
      </dgm:t>
    </dgm:pt>
    <dgm:pt modelId="{E93728D4-0615-4E2F-B76C-B7ABD1007566}" type="sibTrans" cxnId="{1F51A569-79A0-4AD6-B702-4853175914DA}">
      <dgm:prSet/>
      <dgm:spPr/>
      <dgm:t>
        <a:bodyPr/>
        <a:lstStyle/>
        <a:p>
          <a:endParaRPr lang="en-US"/>
        </a:p>
      </dgm:t>
    </dgm:pt>
    <dgm:pt modelId="{5F3EADBA-8BAB-41AB-B48F-185FDCE53559}">
      <dgm:prSet phldrT="[Text]"/>
      <dgm:spPr>
        <a:solidFill>
          <a:schemeClr val="accent1">
            <a:lumMod val="50000"/>
          </a:schemeClr>
        </a:solidFill>
      </dgm:spPr>
      <dgm:t>
        <a:bodyPr/>
        <a:lstStyle/>
        <a:p>
          <a:r>
            <a:rPr lang="en-US" dirty="0" smtClean="0"/>
            <a:t>Use preferred channels of key audiences</a:t>
          </a:r>
          <a:endParaRPr lang="en-US" dirty="0"/>
        </a:p>
      </dgm:t>
    </dgm:pt>
    <dgm:pt modelId="{DC6C7EE3-2173-43D0-B441-85453D2401DF}" type="parTrans" cxnId="{05159BF0-4C72-440C-99C4-A651427F2B61}">
      <dgm:prSet/>
      <dgm:spPr/>
      <dgm:t>
        <a:bodyPr/>
        <a:lstStyle/>
        <a:p>
          <a:endParaRPr lang="en-US"/>
        </a:p>
      </dgm:t>
    </dgm:pt>
    <dgm:pt modelId="{DA6661E1-F6B2-438E-AD05-8C6A9A656C66}" type="sibTrans" cxnId="{05159BF0-4C72-440C-99C4-A651427F2B61}">
      <dgm:prSet/>
      <dgm:spPr/>
      <dgm:t>
        <a:bodyPr/>
        <a:lstStyle/>
        <a:p>
          <a:endParaRPr lang="en-US"/>
        </a:p>
      </dgm:t>
    </dgm:pt>
    <dgm:pt modelId="{A953A4AA-E3A9-4388-96EA-65A1FDA2055D}">
      <dgm:prSet phldrT="[Text]"/>
      <dgm:spPr>
        <a:solidFill>
          <a:schemeClr val="accent6">
            <a:lumMod val="50000"/>
          </a:schemeClr>
        </a:solidFill>
      </dgm:spPr>
      <dgm:t>
        <a:bodyPr/>
        <a:lstStyle/>
        <a:p>
          <a:r>
            <a:rPr lang="en-US" dirty="0" smtClean="0"/>
            <a:t>Existing information sharing networks</a:t>
          </a:r>
          <a:endParaRPr lang="en-US" dirty="0"/>
        </a:p>
      </dgm:t>
    </dgm:pt>
    <dgm:pt modelId="{DC392E5D-7055-4B16-BFBA-9EE7ED6929E6}" type="parTrans" cxnId="{DD972C34-3E05-4C53-977E-84D60619B34C}">
      <dgm:prSet/>
      <dgm:spPr/>
      <dgm:t>
        <a:bodyPr/>
        <a:lstStyle/>
        <a:p>
          <a:endParaRPr lang="en-US"/>
        </a:p>
      </dgm:t>
    </dgm:pt>
    <dgm:pt modelId="{DE86E012-6BE3-410A-B423-F0198BDC93AC}" type="sibTrans" cxnId="{DD972C34-3E05-4C53-977E-84D60619B34C}">
      <dgm:prSet/>
      <dgm:spPr/>
      <dgm:t>
        <a:bodyPr/>
        <a:lstStyle/>
        <a:p>
          <a:endParaRPr lang="en-US"/>
        </a:p>
      </dgm:t>
    </dgm:pt>
    <dgm:pt modelId="{296EBE64-A230-4740-8FC6-7E0253364E73}">
      <dgm:prSet phldrT="[Text]"/>
      <dgm:spPr>
        <a:solidFill>
          <a:srgbClr val="C00000"/>
        </a:solidFill>
      </dgm:spPr>
      <dgm:t>
        <a:bodyPr/>
        <a:lstStyle/>
        <a:p>
          <a:r>
            <a:rPr lang="en-US" dirty="0" err="1" smtClean="0"/>
            <a:t>Rumours</a:t>
          </a:r>
          <a:endParaRPr lang="en-US" dirty="0"/>
        </a:p>
      </dgm:t>
    </dgm:pt>
    <dgm:pt modelId="{04DDF1E5-ECFD-442B-A485-C8B8DBD7C2AD}" type="parTrans" cxnId="{D171198B-5E24-45A7-9DBF-9F71E99DB437}">
      <dgm:prSet/>
      <dgm:spPr/>
      <dgm:t>
        <a:bodyPr/>
        <a:lstStyle/>
        <a:p>
          <a:endParaRPr lang="en-US"/>
        </a:p>
      </dgm:t>
    </dgm:pt>
    <dgm:pt modelId="{996F9136-1293-4CCF-9346-E628D6797926}" type="sibTrans" cxnId="{D171198B-5E24-45A7-9DBF-9F71E99DB437}">
      <dgm:prSet/>
      <dgm:spPr/>
      <dgm:t>
        <a:bodyPr/>
        <a:lstStyle/>
        <a:p>
          <a:endParaRPr lang="en-US"/>
        </a:p>
      </dgm:t>
    </dgm:pt>
    <dgm:pt modelId="{FAD82289-5186-4C07-AB91-88DDC5FD78D9}">
      <dgm:prSet phldrT="[Text]"/>
      <dgm:spPr>
        <a:solidFill>
          <a:srgbClr val="C00000"/>
        </a:solidFill>
      </dgm:spPr>
      <dgm:t>
        <a:bodyPr/>
        <a:lstStyle/>
        <a:p>
          <a:r>
            <a:rPr lang="en-US" dirty="0" smtClean="0"/>
            <a:t>Misinformation</a:t>
          </a:r>
          <a:endParaRPr lang="en-US" dirty="0"/>
        </a:p>
      </dgm:t>
    </dgm:pt>
    <dgm:pt modelId="{2C722A8B-B1B1-44DD-BA4F-26D8466EF40F}" type="parTrans" cxnId="{1098444F-02D0-41A3-8C32-4698E429CF70}">
      <dgm:prSet/>
      <dgm:spPr/>
      <dgm:t>
        <a:bodyPr/>
        <a:lstStyle/>
        <a:p>
          <a:endParaRPr lang="en-US"/>
        </a:p>
      </dgm:t>
    </dgm:pt>
    <dgm:pt modelId="{54ACFD6B-7388-4746-9332-15F89C00CF83}" type="sibTrans" cxnId="{1098444F-02D0-41A3-8C32-4698E429CF70}">
      <dgm:prSet/>
      <dgm:spPr/>
      <dgm:t>
        <a:bodyPr/>
        <a:lstStyle/>
        <a:p>
          <a:endParaRPr lang="en-US"/>
        </a:p>
      </dgm:t>
    </dgm:pt>
    <dgm:pt modelId="{DC69F04D-D860-4616-AF8B-91E2F7ADA58B}" type="pres">
      <dgm:prSet presAssocID="{D635CF7C-3DE6-4E60-8B86-9BA08CD68743}" presName="diagram" presStyleCnt="0">
        <dgm:presLayoutVars>
          <dgm:dir/>
          <dgm:resizeHandles val="exact"/>
        </dgm:presLayoutVars>
      </dgm:prSet>
      <dgm:spPr/>
      <dgm:t>
        <a:bodyPr/>
        <a:lstStyle/>
        <a:p>
          <a:endParaRPr lang="en-US"/>
        </a:p>
      </dgm:t>
    </dgm:pt>
    <dgm:pt modelId="{89B1B1F7-E0D8-4BFA-A52D-72B627EF18EE}" type="pres">
      <dgm:prSet presAssocID="{6C88F8EB-B7C2-4212-8853-1B338764D62E}" presName="node" presStyleLbl="node1" presStyleIdx="0" presStyleCnt="7" custLinFactNeighborX="402" custLinFactNeighborY="-45803">
        <dgm:presLayoutVars>
          <dgm:bulletEnabled val="1"/>
        </dgm:presLayoutVars>
      </dgm:prSet>
      <dgm:spPr/>
      <dgm:t>
        <a:bodyPr/>
        <a:lstStyle/>
        <a:p>
          <a:endParaRPr lang="en-US"/>
        </a:p>
      </dgm:t>
    </dgm:pt>
    <dgm:pt modelId="{46866C79-011B-49C9-A6CA-FCD1F2C57AA6}" type="pres">
      <dgm:prSet presAssocID="{F7264CD9-F7B8-4C32-9A9A-F64B22F3AFB2}" presName="sibTrans" presStyleCnt="0"/>
      <dgm:spPr/>
    </dgm:pt>
    <dgm:pt modelId="{9256733D-6F1C-40E3-87C0-A771FC4B65C8}" type="pres">
      <dgm:prSet presAssocID="{01ED1A73-031E-4924-9526-61B30FC44F01}" presName="node" presStyleLbl="node1" presStyleIdx="1" presStyleCnt="7" custLinFactNeighborX="-3199" custLinFactNeighborY="-41136">
        <dgm:presLayoutVars>
          <dgm:bulletEnabled val="1"/>
        </dgm:presLayoutVars>
      </dgm:prSet>
      <dgm:spPr/>
      <dgm:t>
        <a:bodyPr/>
        <a:lstStyle/>
        <a:p>
          <a:endParaRPr lang="en-US"/>
        </a:p>
      </dgm:t>
    </dgm:pt>
    <dgm:pt modelId="{134F846C-6B12-4A93-9920-E180D8221932}" type="pres">
      <dgm:prSet presAssocID="{B59DF1C9-DCF4-417E-80ED-F64A1FE7FE99}" presName="sibTrans" presStyleCnt="0"/>
      <dgm:spPr/>
    </dgm:pt>
    <dgm:pt modelId="{A120D170-677E-401E-8BA9-E299CD5878DA}" type="pres">
      <dgm:prSet presAssocID="{BA883329-3D1F-4CB8-BA05-06C47E42E52E}" presName="node" presStyleLbl="node1" presStyleIdx="2" presStyleCnt="7" custLinFactNeighborX="-7037" custLinFactNeighborY="-41136">
        <dgm:presLayoutVars>
          <dgm:bulletEnabled val="1"/>
        </dgm:presLayoutVars>
      </dgm:prSet>
      <dgm:spPr/>
      <dgm:t>
        <a:bodyPr/>
        <a:lstStyle/>
        <a:p>
          <a:endParaRPr lang="en-US"/>
        </a:p>
      </dgm:t>
    </dgm:pt>
    <dgm:pt modelId="{2703DF32-679A-42F8-A23C-4A4C0D5D60F7}" type="pres">
      <dgm:prSet presAssocID="{E93728D4-0615-4E2F-B76C-B7ABD1007566}" presName="sibTrans" presStyleCnt="0"/>
      <dgm:spPr/>
    </dgm:pt>
    <dgm:pt modelId="{FCD80387-3C6A-40C4-AC9A-2543FC3499D8}" type="pres">
      <dgm:prSet presAssocID="{5F3EADBA-8BAB-41AB-B48F-185FDCE53559}" presName="node" presStyleLbl="node1" presStyleIdx="3" presStyleCnt="7" custLinFactNeighborX="398" custLinFactNeighborY="-6089">
        <dgm:presLayoutVars>
          <dgm:bulletEnabled val="1"/>
        </dgm:presLayoutVars>
      </dgm:prSet>
      <dgm:spPr/>
      <dgm:t>
        <a:bodyPr/>
        <a:lstStyle/>
        <a:p>
          <a:endParaRPr lang="en-US"/>
        </a:p>
      </dgm:t>
    </dgm:pt>
    <dgm:pt modelId="{5ED6AED4-87D4-4F90-BA9E-3E7FA64D5264}" type="pres">
      <dgm:prSet presAssocID="{DA6661E1-F6B2-438E-AD05-8C6A9A656C66}" presName="sibTrans" presStyleCnt="0"/>
      <dgm:spPr/>
    </dgm:pt>
    <dgm:pt modelId="{05B2E317-1428-49C1-A66E-66F1109CFCA9}" type="pres">
      <dgm:prSet presAssocID="{A953A4AA-E3A9-4388-96EA-65A1FDA2055D}" presName="node" presStyleLbl="node1" presStyleIdx="4" presStyleCnt="7" custLinFactNeighborX="-1384" custLinFactNeighborY="-6089">
        <dgm:presLayoutVars>
          <dgm:bulletEnabled val="1"/>
        </dgm:presLayoutVars>
      </dgm:prSet>
      <dgm:spPr/>
      <dgm:t>
        <a:bodyPr/>
        <a:lstStyle/>
        <a:p>
          <a:endParaRPr lang="en-US"/>
        </a:p>
      </dgm:t>
    </dgm:pt>
    <dgm:pt modelId="{B78B1D48-D980-4512-85B3-DF50B5516B56}" type="pres">
      <dgm:prSet presAssocID="{DE86E012-6BE3-410A-B423-F0198BDC93AC}" presName="sibTrans" presStyleCnt="0"/>
      <dgm:spPr/>
    </dgm:pt>
    <dgm:pt modelId="{45F96211-84CD-4FF3-8F15-80042CA6CE6A}" type="pres">
      <dgm:prSet presAssocID="{296EBE64-A230-4740-8FC6-7E0253364E73}" presName="node" presStyleLbl="node1" presStyleIdx="5" presStyleCnt="7" custLinFactY="11026" custLinFactNeighborX="-54645" custLinFactNeighborY="100000">
        <dgm:presLayoutVars>
          <dgm:bulletEnabled val="1"/>
        </dgm:presLayoutVars>
      </dgm:prSet>
      <dgm:spPr/>
      <dgm:t>
        <a:bodyPr/>
        <a:lstStyle/>
        <a:p>
          <a:endParaRPr lang="en-US"/>
        </a:p>
      </dgm:t>
    </dgm:pt>
    <dgm:pt modelId="{009E610F-F1D0-46F2-812D-05BE925B8C5F}" type="pres">
      <dgm:prSet presAssocID="{996F9136-1293-4CCF-9346-E628D6797926}" presName="sibTrans" presStyleCnt="0"/>
      <dgm:spPr/>
    </dgm:pt>
    <dgm:pt modelId="{B58FF183-707A-4AD7-9726-E37B6E300F3A}" type="pres">
      <dgm:prSet presAssocID="{FAD82289-5186-4C07-AB91-88DDC5FD78D9}" presName="node" presStyleLbl="node1" presStyleIdx="6" presStyleCnt="7" custLinFactNeighborX="-53150" custLinFactNeighborY="-6325">
        <dgm:presLayoutVars>
          <dgm:bulletEnabled val="1"/>
        </dgm:presLayoutVars>
      </dgm:prSet>
      <dgm:spPr/>
      <dgm:t>
        <a:bodyPr/>
        <a:lstStyle/>
        <a:p>
          <a:endParaRPr lang="en-US"/>
        </a:p>
      </dgm:t>
    </dgm:pt>
  </dgm:ptLst>
  <dgm:cxnLst>
    <dgm:cxn modelId="{A1EC6CDA-4192-41C2-8507-8BEE4E5CD14D}" type="presOf" srcId="{FAD82289-5186-4C07-AB91-88DDC5FD78D9}" destId="{B58FF183-707A-4AD7-9726-E37B6E300F3A}" srcOrd="0" destOrd="0" presId="urn:microsoft.com/office/officeart/2005/8/layout/default#1"/>
    <dgm:cxn modelId="{D7FA8480-3C08-46B9-ACE7-EE03B9603344}" srcId="{D635CF7C-3DE6-4E60-8B86-9BA08CD68743}" destId="{01ED1A73-031E-4924-9526-61B30FC44F01}" srcOrd="1" destOrd="0" parTransId="{FD2BC908-2E92-405F-ACF9-BBC7186889E6}" sibTransId="{B59DF1C9-DCF4-417E-80ED-F64A1FE7FE99}"/>
    <dgm:cxn modelId="{DD972C34-3E05-4C53-977E-84D60619B34C}" srcId="{D635CF7C-3DE6-4E60-8B86-9BA08CD68743}" destId="{A953A4AA-E3A9-4388-96EA-65A1FDA2055D}" srcOrd="4" destOrd="0" parTransId="{DC392E5D-7055-4B16-BFBA-9EE7ED6929E6}" sibTransId="{DE86E012-6BE3-410A-B423-F0198BDC93AC}"/>
    <dgm:cxn modelId="{F4B5FEEB-CAF4-4F03-BA72-DD677B301C35}" type="presOf" srcId="{6C88F8EB-B7C2-4212-8853-1B338764D62E}" destId="{89B1B1F7-E0D8-4BFA-A52D-72B627EF18EE}" srcOrd="0" destOrd="0" presId="urn:microsoft.com/office/officeart/2005/8/layout/default#1"/>
    <dgm:cxn modelId="{8D290D8F-84D5-40D3-9C3B-AEC733BBABCB}" type="presOf" srcId="{296EBE64-A230-4740-8FC6-7E0253364E73}" destId="{45F96211-84CD-4FF3-8F15-80042CA6CE6A}" srcOrd="0" destOrd="0" presId="urn:microsoft.com/office/officeart/2005/8/layout/default#1"/>
    <dgm:cxn modelId="{05159BF0-4C72-440C-99C4-A651427F2B61}" srcId="{D635CF7C-3DE6-4E60-8B86-9BA08CD68743}" destId="{5F3EADBA-8BAB-41AB-B48F-185FDCE53559}" srcOrd="3" destOrd="0" parTransId="{DC6C7EE3-2173-43D0-B441-85453D2401DF}" sibTransId="{DA6661E1-F6B2-438E-AD05-8C6A9A656C66}"/>
    <dgm:cxn modelId="{E4DA30CE-ADA6-45F8-BF92-FA33A2BC313F}" type="presOf" srcId="{5F3EADBA-8BAB-41AB-B48F-185FDCE53559}" destId="{FCD80387-3C6A-40C4-AC9A-2543FC3499D8}" srcOrd="0" destOrd="0" presId="urn:microsoft.com/office/officeart/2005/8/layout/default#1"/>
    <dgm:cxn modelId="{B67763D0-E54E-4E99-9946-9E25E439BD95}" srcId="{D635CF7C-3DE6-4E60-8B86-9BA08CD68743}" destId="{6C88F8EB-B7C2-4212-8853-1B338764D62E}" srcOrd="0" destOrd="0" parTransId="{B3F37760-C1DA-452C-A0C4-5DBA1566E395}" sibTransId="{F7264CD9-F7B8-4C32-9A9A-F64B22F3AFB2}"/>
    <dgm:cxn modelId="{50F118DB-BC17-4603-B3B3-08739F244F61}" type="presOf" srcId="{BA883329-3D1F-4CB8-BA05-06C47E42E52E}" destId="{A120D170-677E-401E-8BA9-E299CD5878DA}" srcOrd="0" destOrd="0" presId="urn:microsoft.com/office/officeart/2005/8/layout/default#1"/>
    <dgm:cxn modelId="{1F51A569-79A0-4AD6-B702-4853175914DA}" srcId="{D635CF7C-3DE6-4E60-8B86-9BA08CD68743}" destId="{BA883329-3D1F-4CB8-BA05-06C47E42E52E}" srcOrd="2" destOrd="0" parTransId="{93D9E9E7-F133-47A2-BECB-E215382F1627}" sibTransId="{E93728D4-0615-4E2F-B76C-B7ABD1007566}"/>
    <dgm:cxn modelId="{C250AEBE-076C-48DB-9C77-5590755A0D87}" type="presOf" srcId="{D635CF7C-3DE6-4E60-8B86-9BA08CD68743}" destId="{DC69F04D-D860-4616-AF8B-91E2F7ADA58B}" srcOrd="0" destOrd="0" presId="urn:microsoft.com/office/officeart/2005/8/layout/default#1"/>
    <dgm:cxn modelId="{D171198B-5E24-45A7-9DBF-9F71E99DB437}" srcId="{D635CF7C-3DE6-4E60-8B86-9BA08CD68743}" destId="{296EBE64-A230-4740-8FC6-7E0253364E73}" srcOrd="5" destOrd="0" parTransId="{04DDF1E5-ECFD-442B-A485-C8B8DBD7C2AD}" sibTransId="{996F9136-1293-4CCF-9346-E628D6797926}"/>
    <dgm:cxn modelId="{1098444F-02D0-41A3-8C32-4698E429CF70}" srcId="{D635CF7C-3DE6-4E60-8B86-9BA08CD68743}" destId="{FAD82289-5186-4C07-AB91-88DDC5FD78D9}" srcOrd="6" destOrd="0" parTransId="{2C722A8B-B1B1-44DD-BA4F-26D8466EF40F}" sibTransId="{54ACFD6B-7388-4746-9332-15F89C00CF83}"/>
    <dgm:cxn modelId="{C031EE85-E0BC-4792-819E-2060D4A07F46}" type="presOf" srcId="{A953A4AA-E3A9-4388-96EA-65A1FDA2055D}" destId="{05B2E317-1428-49C1-A66E-66F1109CFCA9}" srcOrd="0" destOrd="0" presId="urn:microsoft.com/office/officeart/2005/8/layout/default#1"/>
    <dgm:cxn modelId="{DCD8B2AF-BE7D-490E-AC45-FA0791B3C9A7}" type="presOf" srcId="{01ED1A73-031E-4924-9526-61B30FC44F01}" destId="{9256733D-6F1C-40E3-87C0-A771FC4B65C8}" srcOrd="0" destOrd="0" presId="urn:microsoft.com/office/officeart/2005/8/layout/default#1"/>
    <dgm:cxn modelId="{134CF5F7-62E1-4015-8D6D-0941327794F7}" type="presParOf" srcId="{DC69F04D-D860-4616-AF8B-91E2F7ADA58B}" destId="{89B1B1F7-E0D8-4BFA-A52D-72B627EF18EE}" srcOrd="0" destOrd="0" presId="urn:microsoft.com/office/officeart/2005/8/layout/default#1"/>
    <dgm:cxn modelId="{0236C215-8DFE-411D-B89D-D69382A2A250}" type="presParOf" srcId="{DC69F04D-D860-4616-AF8B-91E2F7ADA58B}" destId="{46866C79-011B-49C9-A6CA-FCD1F2C57AA6}" srcOrd="1" destOrd="0" presId="urn:microsoft.com/office/officeart/2005/8/layout/default#1"/>
    <dgm:cxn modelId="{1C20EAD2-092A-44F3-8A16-D1CC0A22DD69}" type="presParOf" srcId="{DC69F04D-D860-4616-AF8B-91E2F7ADA58B}" destId="{9256733D-6F1C-40E3-87C0-A771FC4B65C8}" srcOrd="2" destOrd="0" presId="urn:microsoft.com/office/officeart/2005/8/layout/default#1"/>
    <dgm:cxn modelId="{53C29AE7-2EA2-4819-952D-D807EFFD570F}" type="presParOf" srcId="{DC69F04D-D860-4616-AF8B-91E2F7ADA58B}" destId="{134F846C-6B12-4A93-9920-E180D8221932}" srcOrd="3" destOrd="0" presId="urn:microsoft.com/office/officeart/2005/8/layout/default#1"/>
    <dgm:cxn modelId="{4D352C66-B952-45CB-A4A2-191D919D496C}" type="presParOf" srcId="{DC69F04D-D860-4616-AF8B-91E2F7ADA58B}" destId="{A120D170-677E-401E-8BA9-E299CD5878DA}" srcOrd="4" destOrd="0" presId="urn:microsoft.com/office/officeart/2005/8/layout/default#1"/>
    <dgm:cxn modelId="{DBA2692D-7481-4F54-B543-61FF55B7DCB2}" type="presParOf" srcId="{DC69F04D-D860-4616-AF8B-91E2F7ADA58B}" destId="{2703DF32-679A-42F8-A23C-4A4C0D5D60F7}" srcOrd="5" destOrd="0" presId="urn:microsoft.com/office/officeart/2005/8/layout/default#1"/>
    <dgm:cxn modelId="{AD3CF239-E7E1-4083-819A-1B1BA4CB33DC}" type="presParOf" srcId="{DC69F04D-D860-4616-AF8B-91E2F7ADA58B}" destId="{FCD80387-3C6A-40C4-AC9A-2543FC3499D8}" srcOrd="6" destOrd="0" presId="urn:microsoft.com/office/officeart/2005/8/layout/default#1"/>
    <dgm:cxn modelId="{4484393F-4C37-42F0-8CF3-C929E8ED491E}" type="presParOf" srcId="{DC69F04D-D860-4616-AF8B-91E2F7ADA58B}" destId="{5ED6AED4-87D4-4F90-BA9E-3E7FA64D5264}" srcOrd="7" destOrd="0" presId="urn:microsoft.com/office/officeart/2005/8/layout/default#1"/>
    <dgm:cxn modelId="{4913BC8E-44F8-4F5F-A4DD-3F076C459390}" type="presParOf" srcId="{DC69F04D-D860-4616-AF8B-91E2F7ADA58B}" destId="{05B2E317-1428-49C1-A66E-66F1109CFCA9}" srcOrd="8" destOrd="0" presId="urn:microsoft.com/office/officeart/2005/8/layout/default#1"/>
    <dgm:cxn modelId="{DA6C1DD0-AA1D-402D-B34E-3B04B1792173}" type="presParOf" srcId="{DC69F04D-D860-4616-AF8B-91E2F7ADA58B}" destId="{B78B1D48-D980-4512-85B3-DF50B5516B56}" srcOrd="9" destOrd="0" presId="urn:microsoft.com/office/officeart/2005/8/layout/default#1"/>
    <dgm:cxn modelId="{A79F0818-A9A3-421B-AB69-D241C5E28291}" type="presParOf" srcId="{DC69F04D-D860-4616-AF8B-91E2F7ADA58B}" destId="{45F96211-84CD-4FF3-8F15-80042CA6CE6A}" srcOrd="10" destOrd="0" presId="urn:microsoft.com/office/officeart/2005/8/layout/default#1"/>
    <dgm:cxn modelId="{18D00957-D91F-402A-8C36-13BB2CED6721}" type="presParOf" srcId="{DC69F04D-D860-4616-AF8B-91E2F7ADA58B}" destId="{009E610F-F1D0-46F2-812D-05BE925B8C5F}" srcOrd="11" destOrd="0" presId="urn:microsoft.com/office/officeart/2005/8/layout/default#1"/>
    <dgm:cxn modelId="{003C89D6-C3AC-4EA1-BA20-70CC4BA00768}" type="presParOf" srcId="{DC69F04D-D860-4616-AF8B-91E2F7ADA58B}" destId="{B58FF183-707A-4AD7-9726-E37B6E300F3A}" srcOrd="1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4C1DEF-B6D8-4156-BE1A-9DE222837031}" type="doc">
      <dgm:prSet loTypeId="urn:microsoft.com/office/officeart/2005/8/layout/venn1" loCatId="relationship" qsTypeId="urn:microsoft.com/office/officeart/2005/8/quickstyle/simple1" qsCatId="simple" csTypeId="urn:microsoft.com/office/officeart/2005/8/colors/accent1_2" csCatId="accent1" phldr="1"/>
      <dgm:spPr/>
    </dgm:pt>
    <dgm:pt modelId="{DABE3375-468C-4445-A081-E460D36A8346}">
      <dgm:prSet phldrT="[Text]"/>
      <dgm:spPr>
        <a:solidFill>
          <a:srgbClr val="CCECFF"/>
        </a:solidFill>
      </dgm:spPr>
      <dgm:t>
        <a:bodyPr/>
        <a:lstStyle/>
        <a:p>
          <a:r>
            <a:rPr lang="en-US" b="1" dirty="0" smtClean="0">
              <a:solidFill>
                <a:srgbClr val="0070C0"/>
              </a:solidFill>
            </a:rPr>
            <a:t>Expertise</a:t>
          </a:r>
          <a:endParaRPr lang="en-US" b="1" dirty="0">
            <a:solidFill>
              <a:srgbClr val="0070C0"/>
            </a:solidFill>
          </a:endParaRPr>
        </a:p>
      </dgm:t>
    </dgm:pt>
    <dgm:pt modelId="{BCFDD3CA-C015-461F-AF77-DB8553DE96C3}" type="parTrans" cxnId="{95CA5FF2-1A64-40B7-83AD-F2F826ABABA9}">
      <dgm:prSet/>
      <dgm:spPr/>
      <dgm:t>
        <a:bodyPr/>
        <a:lstStyle/>
        <a:p>
          <a:endParaRPr lang="en-US"/>
        </a:p>
      </dgm:t>
    </dgm:pt>
    <dgm:pt modelId="{6E449FD5-E825-451D-8869-2A486C5D713A}" type="sibTrans" cxnId="{95CA5FF2-1A64-40B7-83AD-F2F826ABABA9}">
      <dgm:prSet/>
      <dgm:spPr/>
      <dgm:t>
        <a:bodyPr/>
        <a:lstStyle/>
        <a:p>
          <a:endParaRPr lang="en-US"/>
        </a:p>
      </dgm:t>
    </dgm:pt>
    <dgm:pt modelId="{CA80E2C1-25D1-459C-A560-0B49F71638C8}">
      <dgm:prSet phldrT="[Text]" custT="1"/>
      <dgm:spPr>
        <a:solidFill>
          <a:srgbClr val="92D050">
            <a:alpha val="50000"/>
          </a:srgbClr>
        </a:solidFill>
      </dgm:spPr>
      <dgm:t>
        <a:bodyPr/>
        <a:lstStyle/>
        <a:p>
          <a:r>
            <a:rPr lang="en-US" sz="1600" b="1" dirty="0" smtClean="0">
              <a:solidFill>
                <a:srgbClr val="002060"/>
              </a:solidFill>
            </a:rPr>
            <a:t>Good </a:t>
          </a:r>
          <a:r>
            <a:rPr lang="en-US" sz="1400" b="1" dirty="0" smtClean="0">
              <a:solidFill>
                <a:srgbClr val="002060"/>
              </a:solidFill>
            </a:rPr>
            <a:t>character</a:t>
          </a:r>
          <a:endParaRPr lang="en-US" sz="1600" b="1" dirty="0">
            <a:solidFill>
              <a:srgbClr val="002060"/>
            </a:solidFill>
          </a:endParaRPr>
        </a:p>
      </dgm:t>
    </dgm:pt>
    <dgm:pt modelId="{C934977C-0DAA-4CAC-8617-5F5C3292F1CD}" type="parTrans" cxnId="{9F6E28C8-3935-4426-BD3D-B6246316604C}">
      <dgm:prSet/>
      <dgm:spPr/>
      <dgm:t>
        <a:bodyPr/>
        <a:lstStyle/>
        <a:p>
          <a:endParaRPr lang="en-US"/>
        </a:p>
      </dgm:t>
    </dgm:pt>
    <dgm:pt modelId="{24BEBAC0-91EC-4C18-9002-823020103056}" type="sibTrans" cxnId="{9F6E28C8-3935-4426-BD3D-B6246316604C}">
      <dgm:prSet/>
      <dgm:spPr/>
      <dgm:t>
        <a:bodyPr/>
        <a:lstStyle/>
        <a:p>
          <a:endParaRPr lang="en-US"/>
        </a:p>
      </dgm:t>
    </dgm:pt>
    <dgm:pt modelId="{A8653849-0344-4308-B379-D152944D47FB}">
      <dgm:prSet phldrT="[Text]"/>
      <dgm:spPr>
        <a:solidFill>
          <a:srgbClr val="CC99FF"/>
        </a:solidFill>
      </dgm:spPr>
      <dgm:t>
        <a:bodyPr/>
        <a:lstStyle/>
        <a:p>
          <a:r>
            <a:rPr lang="en-US" b="1" dirty="0" smtClean="0">
              <a:solidFill>
                <a:srgbClr val="7030A0"/>
              </a:solidFill>
            </a:rPr>
            <a:t>Good will </a:t>
          </a:r>
          <a:endParaRPr lang="en-US" b="1" dirty="0">
            <a:solidFill>
              <a:srgbClr val="7030A0"/>
            </a:solidFill>
          </a:endParaRPr>
        </a:p>
      </dgm:t>
    </dgm:pt>
    <dgm:pt modelId="{9996AD7B-EB05-4B57-839D-B3D0493C0DE2}" type="parTrans" cxnId="{5C41E23D-5D89-41CE-980F-A127D32035BF}">
      <dgm:prSet/>
      <dgm:spPr/>
      <dgm:t>
        <a:bodyPr/>
        <a:lstStyle/>
        <a:p>
          <a:endParaRPr lang="en-US"/>
        </a:p>
      </dgm:t>
    </dgm:pt>
    <dgm:pt modelId="{C600995F-4027-40D3-BFDD-5052D779B11E}" type="sibTrans" cxnId="{5C41E23D-5D89-41CE-980F-A127D32035BF}">
      <dgm:prSet/>
      <dgm:spPr/>
      <dgm:t>
        <a:bodyPr/>
        <a:lstStyle/>
        <a:p>
          <a:endParaRPr lang="en-US"/>
        </a:p>
      </dgm:t>
    </dgm:pt>
    <dgm:pt modelId="{5A0F5BD8-A57E-4535-89A2-770E1A2D993B}">
      <dgm:prSet/>
      <dgm:spPr>
        <a:solidFill>
          <a:schemeClr val="accent2">
            <a:lumMod val="60000"/>
            <a:lumOff val="40000"/>
            <a:alpha val="50000"/>
          </a:schemeClr>
        </a:solidFill>
      </dgm:spPr>
      <dgm:t>
        <a:bodyPr/>
        <a:lstStyle/>
        <a:p>
          <a:r>
            <a:rPr lang="en-US" b="1" dirty="0" smtClean="0">
              <a:solidFill>
                <a:srgbClr val="C00000"/>
              </a:solidFill>
            </a:rPr>
            <a:t>Identification</a:t>
          </a:r>
          <a:endParaRPr lang="en-US" b="1" dirty="0">
            <a:solidFill>
              <a:srgbClr val="C00000"/>
            </a:solidFill>
          </a:endParaRPr>
        </a:p>
      </dgm:t>
    </dgm:pt>
    <dgm:pt modelId="{9B18F600-C351-4C60-A42A-9F6A2E4F7BFF}" type="parTrans" cxnId="{91F7BA3C-F256-4544-8A82-2E18B3E3BB17}">
      <dgm:prSet/>
      <dgm:spPr/>
      <dgm:t>
        <a:bodyPr/>
        <a:lstStyle/>
        <a:p>
          <a:endParaRPr lang="en-US"/>
        </a:p>
      </dgm:t>
    </dgm:pt>
    <dgm:pt modelId="{59B3B026-C372-42F1-88B1-603D2CA013BD}" type="sibTrans" cxnId="{91F7BA3C-F256-4544-8A82-2E18B3E3BB17}">
      <dgm:prSet/>
      <dgm:spPr/>
      <dgm:t>
        <a:bodyPr/>
        <a:lstStyle/>
        <a:p>
          <a:endParaRPr lang="en-US"/>
        </a:p>
      </dgm:t>
    </dgm:pt>
    <dgm:pt modelId="{F484E1BD-457B-4783-9947-D02CBC277BC1}" type="pres">
      <dgm:prSet presAssocID="{4D4C1DEF-B6D8-4156-BE1A-9DE222837031}" presName="compositeShape" presStyleCnt="0">
        <dgm:presLayoutVars>
          <dgm:chMax val="7"/>
          <dgm:dir/>
          <dgm:resizeHandles val="exact"/>
        </dgm:presLayoutVars>
      </dgm:prSet>
      <dgm:spPr/>
    </dgm:pt>
    <dgm:pt modelId="{D042C8EE-EACC-4146-9844-6670BE733B39}" type="pres">
      <dgm:prSet presAssocID="{DABE3375-468C-4445-A081-E460D36A8346}" presName="circ1" presStyleLbl="vennNode1" presStyleIdx="0" presStyleCnt="4"/>
      <dgm:spPr/>
      <dgm:t>
        <a:bodyPr/>
        <a:lstStyle/>
        <a:p>
          <a:endParaRPr lang="en-US"/>
        </a:p>
      </dgm:t>
    </dgm:pt>
    <dgm:pt modelId="{DCD39726-62AF-4653-B442-C8BCE999165E}" type="pres">
      <dgm:prSet presAssocID="{DABE3375-468C-4445-A081-E460D36A8346}" presName="circ1Tx" presStyleLbl="revTx" presStyleIdx="0" presStyleCnt="0">
        <dgm:presLayoutVars>
          <dgm:chMax val="0"/>
          <dgm:chPref val="0"/>
          <dgm:bulletEnabled val="1"/>
        </dgm:presLayoutVars>
      </dgm:prSet>
      <dgm:spPr/>
      <dgm:t>
        <a:bodyPr/>
        <a:lstStyle/>
        <a:p>
          <a:endParaRPr lang="en-US"/>
        </a:p>
      </dgm:t>
    </dgm:pt>
    <dgm:pt modelId="{0E08B725-4DA2-403B-97C0-D41F28405328}" type="pres">
      <dgm:prSet presAssocID="{CA80E2C1-25D1-459C-A560-0B49F71638C8}" presName="circ2" presStyleLbl="vennNode1" presStyleIdx="1" presStyleCnt="4"/>
      <dgm:spPr/>
      <dgm:t>
        <a:bodyPr/>
        <a:lstStyle/>
        <a:p>
          <a:endParaRPr lang="en-US"/>
        </a:p>
      </dgm:t>
    </dgm:pt>
    <dgm:pt modelId="{8C796ED0-3A84-4BA5-94A5-7675C6295947}" type="pres">
      <dgm:prSet presAssocID="{CA80E2C1-25D1-459C-A560-0B49F71638C8}" presName="circ2Tx" presStyleLbl="revTx" presStyleIdx="0" presStyleCnt="0">
        <dgm:presLayoutVars>
          <dgm:chMax val="0"/>
          <dgm:chPref val="0"/>
          <dgm:bulletEnabled val="1"/>
        </dgm:presLayoutVars>
      </dgm:prSet>
      <dgm:spPr/>
      <dgm:t>
        <a:bodyPr/>
        <a:lstStyle/>
        <a:p>
          <a:endParaRPr lang="en-US"/>
        </a:p>
      </dgm:t>
    </dgm:pt>
    <dgm:pt modelId="{D39E74E9-6821-493F-8C98-3C6CE333CA82}" type="pres">
      <dgm:prSet presAssocID="{5A0F5BD8-A57E-4535-89A2-770E1A2D993B}" presName="circ3" presStyleLbl="vennNode1" presStyleIdx="2" presStyleCnt="4"/>
      <dgm:spPr/>
      <dgm:t>
        <a:bodyPr/>
        <a:lstStyle/>
        <a:p>
          <a:endParaRPr lang="en-US"/>
        </a:p>
      </dgm:t>
    </dgm:pt>
    <dgm:pt modelId="{17A420FB-BCEF-40E5-889C-16BF6DC8661E}" type="pres">
      <dgm:prSet presAssocID="{5A0F5BD8-A57E-4535-89A2-770E1A2D993B}" presName="circ3Tx" presStyleLbl="revTx" presStyleIdx="0" presStyleCnt="0">
        <dgm:presLayoutVars>
          <dgm:chMax val="0"/>
          <dgm:chPref val="0"/>
          <dgm:bulletEnabled val="1"/>
        </dgm:presLayoutVars>
      </dgm:prSet>
      <dgm:spPr/>
      <dgm:t>
        <a:bodyPr/>
        <a:lstStyle/>
        <a:p>
          <a:endParaRPr lang="en-US"/>
        </a:p>
      </dgm:t>
    </dgm:pt>
    <dgm:pt modelId="{CDF5A84D-CD10-4196-8C6D-D0869BA12223}" type="pres">
      <dgm:prSet presAssocID="{A8653849-0344-4308-B379-D152944D47FB}" presName="circ4" presStyleLbl="vennNode1" presStyleIdx="3" presStyleCnt="4"/>
      <dgm:spPr/>
      <dgm:t>
        <a:bodyPr/>
        <a:lstStyle/>
        <a:p>
          <a:endParaRPr lang="en-US"/>
        </a:p>
      </dgm:t>
    </dgm:pt>
    <dgm:pt modelId="{DF826B4A-50BC-4DBC-9A43-7A6E004C0DFE}" type="pres">
      <dgm:prSet presAssocID="{A8653849-0344-4308-B379-D152944D47FB}" presName="circ4Tx" presStyleLbl="revTx" presStyleIdx="0" presStyleCnt="0">
        <dgm:presLayoutVars>
          <dgm:chMax val="0"/>
          <dgm:chPref val="0"/>
          <dgm:bulletEnabled val="1"/>
        </dgm:presLayoutVars>
      </dgm:prSet>
      <dgm:spPr/>
      <dgm:t>
        <a:bodyPr/>
        <a:lstStyle/>
        <a:p>
          <a:endParaRPr lang="en-US"/>
        </a:p>
      </dgm:t>
    </dgm:pt>
  </dgm:ptLst>
  <dgm:cxnLst>
    <dgm:cxn modelId="{EE563A01-466F-4E40-9448-F4D2890A9B76}" type="presOf" srcId="{4D4C1DEF-B6D8-4156-BE1A-9DE222837031}" destId="{F484E1BD-457B-4783-9947-D02CBC277BC1}" srcOrd="0" destOrd="0" presId="urn:microsoft.com/office/officeart/2005/8/layout/venn1"/>
    <dgm:cxn modelId="{8079EE1E-FA82-4AA2-BF41-7C0890F40C68}" type="presOf" srcId="{DABE3375-468C-4445-A081-E460D36A8346}" destId="{DCD39726-62AF-4653-B442-C8BCE999165E}" srcOrd="1" destOrd="0" presId="urn:microsoft.com/office/officeart/2005/8/layout/venn1"/>
    <dgm:cxn modelId="{5E50C188-A152-4516-8E1D-1538928EFFF4}" type="presOf" srcId="{5A0F5BD8-A57E-4535-89A2-770E1A2D993B}" destId="{D39E74E9-6821-493F-8C98-3C6CE333CA82}" srcOrd="0" destOrd="0" presId="urn:microsoft.com/office/officeart/2005/8/layout/venn1"/>
    <dgm:cxn modelId="{95CA5FF2-1A64-40B7-83AD-F2F826ABABA9}" srcId="{4D4C1DEF-B6D8-4156-BE1A-9DE222837031}" destId="{DABE3375-468C-4445-A081-E460D36A8346}" srcOrd="0" destOrd="0" parTransId="{BCFDD3CA-C015-461F-AF77-DB8553DE96C3}" sibTransId="{6E449FD5-E825-451D-8869-2A486C5D713A}"/>
    <dgm:cxn modelId="{6AE7419B-04B9-429E-82A4-02FF577634CA}" type="presOf" srcId="{CA80E2C1-25D1-459C-A560-0B49F71638C8}" destId="{0E08B725-4DA2-403B-97C0-D41F28405328}" srcOrd="0" destOrd="0" presId="urn:microsoft.com/office/officeart/2005/8/layout/venn1"/>
    <dgm:cxn modelId="{9F6E28C8-3935-4426-BD3D-B6246316604C}" srcId="{4D4C1DEF-B6D8-4156-BE1A-9DE222837031}" destId="{CA80E2C1-25D1-459C-A560-0B49F71638C8}" srcOrd="1" destOrd="0" parTransId="{C934977C-0DAA-4CAC-8617-5F5C3292F1CD}" sibTransId="{24BEBAC0-91EC-4C18-9002-823020103056}"/>
    <dgm:cxn modelId="{2C39AE14-E96F-417F-AA95-BF105B0FDC4E}" type="presOf" srcId="{A8653849-0344-4308-B379-D152944D47FB}" destId="{CDF5A84D-CD10-4196-8C6D-D0869BA12223}" srcOrd="0" destOrd="0" presId="urn:microsoft.com/office/officeart/2005/8/layout/venn1"/>
    <dgm:cxn modelId="{758FEFB1-57B8-4F9B-BA0F-5BB16607BCFA}" type="presOf" srcId="{5A0F5BD8-A57E-4535-89A2-770E1A2D993B}" destId="{17A420FB-BCEF-40E5-889C-16BF6DC8661E}" srcOrd="1" destOrd="0" presId="urn:microsoft.com/office/officeart/2005/8/layout/venn1"/>
    <dgm:cxn modelId="{6A13299A-DFAF-43DE-9D4E-35497D05048C}" type="presOf" srcId="{DABE3375-468C-4445-A081-E460D36A8346}" destId="{D042C8EE-EACC-4146-9844-6670BE733B39}" srcOrd="0" destOrd="0" presId="urn:microsoft.com/office/officeart/2005/8/layout/venn1"/>
    <dgm:cxn modelId="{91F7BA3C-F256-4544-8A82-2E18B3E3BB17}" srcId="{4D4C1DEF-B6D8-4156-BE1A-9DE222837031}" destId="{5A0F5BD8-A57E-4535-89A2-770E1A2D993B}" srcOrd="2" destOrd="0" parTransId="{9B18F600-C351-4C60-A42A-9F6A2E4F7BFF}" sibTransId="{59B3B026-C372-42F1-88B1-603D2CA013BD}"/>
    <dgm:cxn modelId="{5C41E23D-5D89-41CE-980F-A127D32035BF}" srcId="{4D4C1DEF-B6D8-4156-BE1A-9DE222837031}" destId="{A8653849-0344-4308-B379-D152944D47FB}" srcOrd="3" destOrd="0" parTransId="{9996AD7B-EB05-4B57-839D-B3D0493C0DE2}" sibTransId="{C600995F-4027-40D3-BFDD-5052D779B11E}"/>
    <dgm:cxn modelId="{28F1CE17-BEB8-4FAE-81B1-A4C3984D3D40}" type="presOf" srcId="{CA80E2C1-25D1-459C-A560-0B49F71638C8}" destId="{8C796ED0-3A84-4BA5-94A5-7675C6295947}" srcOrd="1" destOrd="0" presId="urn:microsoft.com/office/officeart/2005/8/layout/venn1"/>
    <dgm:cxn modelId="{132F50A5-639B-40E8-B349-D3D02AF3E606}" type="presOf" srcId="{A8653849-0344-4308-B379-D152944D47FB}" destId="{DF826B4A-50BC-4DBC-9A43-7A6E004C0DFE}" srcOrd="1" destOrd="0" presId="urn:microsoft.com/office/officeart/2005/8/layout/venn1"/>
    <dgm:cxn modelId="{3768A12A-DE29-4C69-879A-18646562A896}" type="presParOf" srcId="{F484E1BD-457B-4783-9947-D02CBC277BC1}" destId="{D042C8EE-EACC-4146-9844-6670BE733B39}" srcOrd="0" destOrd="0" presId="urn:microsoft.com/office/officeart/2005/8/layout/venn1"/>
    <dgm:cxn modelId="{FCE15580-A8EB-44AE-98E1-07CD7954D493}" type="presParOf" srcId="{F484E1BD-457B-4783-9947-D02CBC277BC1}" destId="{DCD39726-62AF-4653-B442-C8BCE999165E}" srcOrd="1" destOrd="0" presId="urn:microsoft.com/office/officeart/2005/8/layout/venn1"/>
    <dgm:cxn modelId="{D0996FA0-2CDC-4377-838B-EB1ABF461898}" type="presParOf" srcId="{F484E1BD-457B-4783-9947-D02CBC277BC1}" destId="{0E08B725-4DA2-403B-97C0-D41F28405328}" srcOrd="2" destOrd="0" presId="urn:microsoft.com/office/officeart/2005/8/layout/venn1"/>
    <dgm:cxn modelId="{35F42393-A7E7-4948-98BA-C2B61DE74D3D}" type="presParOf" srcId="{F484E1BD-457B-4783-9947-D02CBC277BC1}" destId="{8C796ED0-3A84-4BA5-94A5-7675C6295947}" srcOrd="3" destOrd="0" presId="urn:microsoft.com/office/officeart/2005/8/layout/venn1"/>
    <dgm:cxn modelId="{AFA2F358-1352-4FAB-9AA5-2A897EF2AAC5}" type="presParOf" srcId="{F484E1BD-457B-4783-9947-D02CBC277BC1}" destId="{D39E74E9-6821-493F-8C98-3C6CE333CA82}" srcOrd="4" destOrd="0" presId="urn:microsoft.com/office/officeart/2005/8/layout/venn1"/>
    <dgm:cxn modelId="{3CF3A4E8-5A23-496A-93CC-B904D530ED07}" type="presParOf" srcId="{F484E1BD-457B-4783-9947-D02CBC277BC1}" destId="{17A420FB-BCEF-40E5-889C-16BF6DC8661E}" srcOrd="5" destOrd="0" presId="urn:microsoft.com/office/officeart/2005/8/layout/venn1"/>
    <dgm:cxn modelId="{C9EA79C7-215D-4718-966F-40CB0933EB69}" type="presParOf" srcId="{F484E1BD-457B-4783-9947-D02CBC277BC1}" destId="{CDF5A84D-CD10-4196-8C6D-D0869BA12223}" srcOrd="6" destOrd="0" presId="urn:microsoft.com/office/officeart/2005/8/layout/venn1"/>
    <dgm:cxn modelId="{EB54A18E-B9D0-4BC4-B1F8-E2C523FC75A7}" type="presParOf" srcId="{F484E1BD-457B-4783-9947-D02CBC277BC1}" destId="{DF826B4A-50BC-4DBC-9A43-7A6E004C0DFE}"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B1B1F7-E0D8-4BFA-A52D-72B627EF18EE}">
      <dsp:nvSpPr>
        <dsp:cNvPr id="0" name=""/>
        <dsp:cNvSpPr/>
      </dsp:nvSpPr>
      <dsp:spPr>
        <a:xfrm>
          <a:off x="504156" y="0"/>
          <a:ext cx="2262336" cy="1357401"/>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High demand for information</a:t>
          </a:r>
          <a:endParaRPr lang="en-US" sz="2200" kern="1200" dirty="0"/>
        </a:p>
      </dsp:txBody>
      <dsp:txXfrm>
        <a:off x="504156" y="0"/>
        <a:ext cx="2262336" cy="1357401"/>
      </dsp:txXfrm>
    </dsp:sp>
    <dsp:sp modelId="{9256733D-6F1C-40E3-87C0-A771FC4B65C8}">
      <dsp:nvSpPr>
        <dsp:cNvPr id="0" name=""/>
        <dsp:cNvSpPr/>
      </dsp:nvSpPr>
      <dsp:spPr>
        <a:xfrm>
          <a:off x="2911259" y="0"/>
          <a:ext cx="2262336" cy="1357401"/>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Urgent time frame</a:t>
          </a:r>
          <a:endParaRPr lang="en-US" sz="2200" kern="1200" dirty="0"/>
        </a:p>
      </dsp:txBody>
      <dsp:txXfrm>
        <a:off x="2911259" y="0"/>
        <a:ext cx="2262336" cy="1357401"/>
      </dsp:txXfrm>
    </dsp:sp>
    <dsp:sp modelId="{A120D170-677E-401E-8BA9-E299CD5878DA}">
      <dsp:nvSpPr>
        <dsp:cNvPr id="0" name=""/>
        <dsp:cNvSpPr/>
      </dsp:nvSpPr>
      <dsp:spPr>
        <a:xfrm>
          <a:off x="5313001" y="0"/>
          <a:ext cx="2262336" cy="1357401"/>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Requires rapid and effective dissemination</a:t>
          </a:r>
          <a:endParaRPr lang="en-US" sz="2200" kern="1200" dirty="0"/>
        </a:p>
      </dsp:txBody>
      <dsp:txXfrm>
        <a:off x="5313001" y="0"/>
        <a:ext cx="2262336" cy="1357401"/>
      </dsp:txXfrm>
    </dsp:sp>
    <dsp:sp modelId="{FCD80387-3C6A-40C4-AC9A-2543FC3499D8}">
      <dsp:nvSpPr>
        <dsp:cNvPr id="0" name=""/>
        <dsp:cNvSpPr/>
      </dsp:nvSpPr>
      <dsp:spPr>
        <a:xfrm>
          <a:off x="504065" y="1501628"/>
          <a:ext cx="2262336" cy="1357401"/>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Use preferred channels of key audiences</a:t>
          </a:r>
          <a:endParaRPr lang="en-US" sz="2200" kern="1200" dirty="0"/>
        </a:p>
      </dsp:txBody>
      <dsp:txXfrm>
        <a:off x="504065" y="1501628"/>
        <a:ext cx="2262336" cy="1357401"/>
      </dsp:txXfrm>
    </dsp:sp>
    <dsp:sp modelId="{05B2E317-1428-49C1-A66E-66F1109CFCA9}">
      <dsp:nvSpPr>
        <dsp:cNvPr id="0" name=""/>
        <dsp:cNvSpPr/>
      </dsp:nvSpPr>
      <dsp:spPr>
        <a:xfrm>
          <a:off x="2952321" y="1501628"/>
          <a:ext cx="2262336" cy="1357401"/>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Existing information sharing networks</a:t>
          </a:r>
          <a:endParaRPr lang="en-US" sz="2200" kern="1200" dirty="0"/>
        </a:p>
      </dsp:txBody>
      <dsp:txXfrm>
        <a:off x="2952321" y="1501628"/>
        <a:ext cx="2262336" cy="1357401"/>
      </dsp:txXfrm>
    </dsp:sp>
    <dsp:sp modelId="{45F96211-84CD-4FF3-8F15-80042CA6CE6A}">
      <dsp:nvSpPr>
        <dsp:cNvPr id="0" name=""/>
        <dsp:cNvSpPr/>
      </dsp:nvSpPr>
      <dsp:spPr>
        <a:xfrm>
          <a:off x="4235948" y="3091349"/>
          <a:ext cx="2262336" cy="1357401"/>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err="1" smtClean="0"/>
            <a:t>Rumours</a:t>
          </a:r>
          <a:endParaRPr lang="en-US" sz="2200" kern="1200" dirty="0"/>
        </a:p>
      </dsp:txBody>
      <dsp:txXfrm>
        <a:off x="4235948" y="3091349"/>
        <a:ext cx="2262336" cy="1357401"/>
      </dsp:txXfrm>
    </dsp:sp>
    <dsp:sp modelId="{B58FF183-707A-4AD7-9726-E37B6E300F3A}">
      <dsp:nvSpPr>
        <dsp:cNvPr id="0" name=""/>
        <dsp:cNvSpPr/>
      </dsp:nvSpPr>
      <dsp:spPr>
        <a:xfrm>
          <a:off x="1781200" y="3082060"/>
          <a:ext cx="2262336" cy="1357401"/>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Misinformation</a:t>
          </a:r>
          <a:endParaRPr lang="en-US" sz="2200" kern="1200" dirty="0"/>
        </a:p>
      </dsp:txBody>
      <dsp:txXfrm>
        <a:off x="1781200" y="3082060"/>
        <a:ext cx="2262336" cy="1357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15/12/2014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en-GB" dirty="0"/>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37A789-21FC-4C7C-9334-C45E02D51C06}" type="slidenum">
              <a:rPr lang="en-US" altLang="en-US" smtClean="0"/>
              <a:pPr eaLnBrk="1" hangingPunct="1"/>
              <a:t>1</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eaLnBrk="1" hangingPunct="1"/>
            <a:r>
              <a:rPr lang="en-US" altLang="en-US" dirty="0" smtClean="0"/>
              <a:t>Know that communications</a:t>
            </a:r>
            <a:r>
              <a:rPr lang="en-US" altLang="en-US" baseline="0" dirty="0" smtClean="0"/>
              <a:t> response MUST begin before an emergency in order to gain and hold the trust of the public.  </a:t>
            </a:r>
          </a:p>
          <a:p>
            <a:pPr algn="just" eaLnBrk="1" hangingPunct="1"/>
            <a:endParaRPr lang="en-US" altLang="en-US" baseline="0" dirty="0" smtClean="0"/>
          </a:p>
          <a:p>
            <a:pPr algn="just" eaLnBrk="1" hangingPunct="1"/>
            <a:r>
              <a:rPr lang="en-US" altLang="en-US" baseline="0" dirty="0" smtClean="0"/>
              <a:t>Here you can see suggested actions to take during timeline of an emergency.</a:t>
            </a:r>
          </a:p>
          <a:p>
            <a:pPr algn="just" eaLnBrk="1" hangingPunct="1"/>
            <a:endParaRPr lang="en-US" altLang="en-US" baseline="0" dirty="0" smtClean="0"/>
          </a:p>
          <a:p>
            <a:pPr marL="228600" indent="-228600" algn="just" eaLnBrk="1" hangingPunct="1">
              <a:buAutoNum type="arabicPeriod"/>
            </a:pPr>
            <a:r>
              <a:rPr lang="en-US" altLang="en-US" baseline="0" dirty="0" smtClean="0"/>
              <a:t>During the </a:t>
            </a:r>
            <a:r>
              <a:rPr lang="en-US" altLang="en-US" b="1" baseline="0" dirty="0" smtClean="0"/>
              <a:t>preparation phase </a:t>
            </a:r>
            <a:r>
              <a:rPr lang="en-US" altLang="en-US" baseline="0" dirty="0" smtClean="0"/>
              <a:t>communications staff can be </a:t>
            </a:r>
          </a:p>
          <a:p>
            <a:pPr marL="228600" indent="-228600" algn="just" eaLnBrk="1" hangingPunct="1">
              <a:buFont typeface="Arial" panose="020B0604020202020204" pitchFamily="34" charset="0"/>
              <a:buChar char="•"/>
            </a:pPr>
            <a:r>
              <a:rPr lang="en-US" altLang="en-US" baseline="0" dirty="0" smtClean="0"/>
              <a:t>assessing communication channels to determine where key target audiences turn to get their trusted information</a:t>
            </a:r>
          </a:p>
          <a:p>
            <a:pPr marL="228600" indent="-228600" algn="just" eaLnBrk="1" hangingPunct="1">
              <a:buFont typeface="Arial" panose="020B0604020202020204" pitchFamily="34" charset="0"/>
              <a:buChar char="•"/>
            </a:pPr>
            <a:r>
              <a:rPr lang="en-US" altLang="en-US" baseline="0" dirty="0" smtClean="0"/>
              <a:t>Coordinate communication plans with partnering and other response agencies</a:t>
            </a:r>
          </a:p>
          <a:p>
            <a:pPr marL="228600" indent="-228600" algn="just" eaLnBrk="1" hangingPunct="1">
              <a:buFont typeface="Arial" panose="020B0604020202020204" pitchFamily="34" charset="0"/>
              <a:buChar char="•"/>
            </a:pPr>
            <a:r>
              <a:rPr lang="en-US" altLang="en-US" baseline="0" dirty="0" smtClean="0"/>
              <a:t>Develop or refine a crisis and media plan (note: plans developed for other public health emergencies such as pandemic influenza, can often be edited for other public health emergencies.)</a:t>
            </a:r>
          </a:p>
          <a:p>
            <a:pPr marL="228600" indent="-228600" algn="just" eaLnBrk="1" hangingPunct="1">
              <a:buFont typeface="Arial" panose="020B0604020202020204" pitchFamily="34" charset="0"/>
              <a:buChar char="•"/>
            </a:pPr>
            <a:r>
              <a:rPr lang="en-US" altLang="en-US" baseline="0" dirty="0" smtClean="0"/>
              <a:t>Increase listening mechanisms such as hotlines, connections with community leaders, social media, etc.</a:t>
            </a:r>
          </a:p>
          <a:p>
            <a:pPr marL="228600" indent="-228600" algn="just" eaLnBrk="1" hangingPunct="1">
              <a:buFont typeface="Arial" panose="020B0604020202020204" pitchFamily="34" charset="0"/>
              <a:buChar char="•"/>
            </a:pPr>
            <a:r>
              <a:rPr lang="en-US" altLang="en-US" baseline="0" dirty="0" smtClean="0"/>
              <a:t>Pre-develop key messages for anticipated public health threats and BE SURE to pre-test the messages among members of the target audience.</a:t>
            </a:r>
          </a:p>
          <a:p>
            <a:pPr marL="228600" indent="-228600" algn="just" eaLnBrk="1" hangingPunct="1">
              <a:buFont typeface="Arial" panose="020B0604020202020204" pitchFamily="34" charset="0"/>
              <a:buChar char="•"/>
            </a:pPr>
            <a:r>
              <a:rPr lang="en-US" altLang="en-US" baseline="0" dirty="0" smtClean="0"/>
              <a:t>Conduct training with those that may get activated as communicators during emergencies.</a:t>
            </a:r>
          </a:p>
          <a:p>
            <a:pPr marL="228600" indent="-228600" algn="just" eaLnBrk="1" hangingPunct="1">
              <a:buFont typeface="Arial" panose="020B0604020202020204" pitchFamily="34" charset="0"/>
              <a:buChar char="•"/>
            </a:pPr>
            <a:endParaRPr lang="en-US" altLang="en-US" baseline="0" dirty="0" smtClean="0"/>
          </a:p>
          <a:p>
            <a:pPr marL="0" indent="0" algn="just" eaLnBrk="1" hangingPunct="1">
              <a:buFont typeface="Arial" panose="020B0604020202020204" pitchFamily="34" charset="0"/>
              <a:buNone/>
            </a:pPr>
            <a:r>
              <a:rPr lang="en-US" altLang="en-US" baseline="0" dirty="0" smtClean="0"/>
              <a:t>2. During the </a:t>
            </a:r>
            <a:r>
              <a:rPr lang="en-US" altLang="en-US" b="1" baseline="0" dirty="0" smtClean="0"/>
              <a:t>response and control phase</a:t>
            </a:r>
            <a:r>
              <a:rPr lang="en-US" altLang="en-US" b="0" baseline="0" dirty="0" smtClean="0"/>
              <a:t> communications staff can be</a:t>
            </a:r>
          </a:p>
          <a:p>
            <a:pPr marL="171450" indent="-171450" algn="just" eaLnBrk="1" hangingPunct="1">
              <a:buFont typeface="Arial" panose="020B0604020202020204" pitchFamily="34" charset="0"/>
              <a:buChar char="•"/>
            </a:pPr>
            <a:r>
              <a:rPr lang="en-US" altLang="en-US" b="0" baseline="0" dirty="0" smtClean="0"/>
              <a:t>Conducting social mobilization campaigns among affected communities (including health care providers and policy leaders)</a:t>
            </a:r>
          </a:p>
          <a:p>
            <a:pPr marL="171450" indent="-171450" algn="just" eaLnBrk="1" hangingPunct="1">
              <a:buFont typeface="Arial" panose="020B0604020202020204" pitchFamily="34" charset="0"/>
              <a:buChar char="•"/>
            </a:pPr>
            <a:r>
              <a:rPr lang="en-US" altLang="en-US" b="0" baseline="0" dirty="0" smtClean="0"/>
              <a:t>Again return to your pre-developed messages and refine and test them</a:t>
            </a:r>
          </a:p>
          <a:p>
            <a:pPr marL="171450" indent="-171450" algn="just" eaLnBrk="1" hangingPunct="1">
              <a:buFont typeface="Arial" panose="020B0604020202020204" pitchFamily="34" charset="0"/>
              <a:buChar char="•"/>
            </a:pPr>
            <a:endParaRPr lang="en-US" altLang="en-US" b="0" baseline="0" dirty="0" smtClean="0"/>
          </a:p>
          <a:p>
            <a:pPr marL="0" indent="0" algn="just" eaLnBrk="1" hangingPunct="1">
              <a:buFont typeface="Arial" panose="020B0604020202020204" pitchFamily="34" charset="0"/>
              <a:buNone/>
            </a:pPr>
            <a:r>
              <a:rPr lang="en-US" altLang="en-US" b="0" baseline="0" dirty="0" smtClean="0"/>
              <a:t>3. </a:t>
            </a:r>
            <a:r>
              <a:rPr lang="en-US" altLang="en-US" baseline="0" dirty="0" smtClean="0"/>
              <a:t>During the </a:t>
            </a:r>
            <a:r>
              <a:rPr lang="en-US" altLang="en-US" b="1" baseline="0" dirty="0" smtClean="0"/>
              <a:t>crisis phase</a:t>
            </a:r>
            <a:r>
              <a:rPr lang="en-US" altLang="en-US" b="0" baseline="0" dirty="0" smtClean="0"/>
              <a:t> communications staff can be</a:t>
            </a:r>
          </a:p>
          <a:p>
            <a:pPr marL="171450" indent="-171450" algn="just" eaLnBrk="1" hangingPunct="1">
              <a:buFont typeface="Arial" panose="020B0604020202020204" pitchFamily="34" charset="0"/>
              <a:buChar char="•"/>
            </a:pPr>
            <a:r>
              <a:rPr lang="en-US" altLang="en-US" b="0" baseline="0" dirty="0" smtClean="0"/>
              <a:t>Activate your crisis plan </a:t>
            </a:r>
          </a:p>
          <a:p>
            <a:pPr marL="171450" indent="-171450" algn="just" eaLnBrk="1" hangingPunct="1">
              <a:buFont typeface="Arial" panose="020B0604020202020204" pitchFamily="34" charset="0"/>
              <a:buChar char="•"/>
            </a:pPr>
            <a:endParaRPr lang="en-US" altLang="en-US" b="0" baseline="0" dirty="0" smtClean="0"/>
          </a:p>
          <a:p>
            <a:pPr marL="0" indent="0" algn="just" eaLnBrk="1" hangingPunct="1">
              <a:buFont typeface="Arial" panose="020B0604020202020204" pitchFamily="34" charset="0"/>
              <a:buNone/>
            </a:pPr>
            <a:r>
              <a:rPr lang="en-US" altLang="en-US" b="0" baseline="0" dirty="0" smtClean="0"/>
              <a:t>4. </a:t>
            </a:r>
            <a:r>
              <a:rPr lang="en-US" altLang="en-US" baseline="0" dirty="0" smtClean="0"/>
              <a:t>During the </a:t>
            </a:r>
            <a:r>
              <a:rPr lang="en-US" altLang="en-US" b="1" baseline="0" dirty="0" smtClean="0"/>
              <a:t>evaluation phase</a:t>
            </a:r>
            <a:r>
              <a:rPr lang="en-US" altLang="en-US" b="0" baseline="0" dirty="0" smtClean="0"/>
              <a:t> communications staff can be</a:t>
            </a:r>
          </a:p>
          <a:p>
            <a:pPr marL="171450" indent="-171450" algn="just" eaLnBrk="1" hangingPunct="1">
              <a:buFont typeface="Arial" panose="020B0604020202020204" pitchFamily="34" charset="0"/>
              <a:buChar char="•"/>
            </a:pPr>
            <a:r>
              <a:rPr lang="en-US" altLang="en-US" b="0" baseline="0" dirty="0" smtClean="0"/>
              <a:t>Take a look back at the response in terms of how the crisis plan was used and make needed alteration</a:t>
            </a:r>
          </a:p>
          <a:p>
            <a:pPr marL="171450" indent="-171450" algn="just" eaLnBrk="1" hangingPunct="1">
              <a:buFont typeface="Arial" panose="020B0604020202020204" pitchFamily="34" charset="0"/>
              <a:buChar char="•"/>
            </a:pPr>
            <a:r>
              <a:rPr lang="en-US" altLang="en-US" b="0" baseline="0" dirty="0" smtClean="0"/>
              <a:t>Document changes and share lessons learned</a:t>
            </a:r>
          </a:p>
          <a:p>
            <a:pPr marL="171450" indent="-171450" algn="just" eaLnBrk="1" hangingPunct="1">
              <a:buFont typeface="Arial" panose="020B0604020202020204" pitchFamily="34" charset="0"/>
              <a:buChar char="•"/>
            </a:pPr>
            <a:r>
              <a:rPr lang="en-US" altLang="en-US" b="0" baseline="0" dirty="0" smtClean="0"/>
              <a:t>Create templates and documentation that can help speed processes for the future</a:t>
            </a:r>
          </a:p>
          <a:p>
            <a:pPr marL="171450" indent="-171450" algn="just" eaLnBrk="1" hangingPunct="1">
              <a:buFont typeface="Arial" panose="020B0604020202020204" pitchFamily="34" charset="0"/>
              <a:buChar char="•"/>
            </a:pPr>
            <a:r>
              <a:rPr lang="en-US" altLang="en-US" b="0" baseline="0" dirty="0" smtClean="0"/>
              <a:t>(Note: evaluating a response is meant to identify what worked in a response and what needs improvement.  Its not meant to punish or shame individuals but instead to make the communication process faster, better and more scientifically sound for the next emergency.)</a:t>
            </a:r>
          </a:p>
          <a:p>
            <a:endParaRPr lang="fr-FR" dirty="0"/>
          </a:p>
        </p:txBody>
      </p:sp>
      <p:sp>
        <p:nvSpPr>
          <p:cNvPr id="4" name="Espace réservé du numéro de diapositive 3"/>
          <p:cNvSpPr>
            <a:spLocks noGrp="1"/>
          </p:cNvSpPr>
          <p:nvPr>
            <p:ph type="sldNum" sz="quarter" idx="10"/>
          </p:nvPr>
        </p:nvSpPr>
        <p:spPr/>
        <p:txBody>
          <a:bodyPr/>
          <a:lstStyle/>
          <a:p>
            <a:fld id="{ADD281F5-CA62-6543-9DA3-86BBE158C8C6}" type="slidenum">
              <a:rPr lang="fr-FR" smtClean="0"/>
              <a:t>11</a:t>
            </a:fld>
            <a:endParaRPr lang="fr-FR"/>
          </a:p>
        </p:txBody>
      </p:sp>
    </p:spTree>
    <p:extLst>
      <p:ext uri="{BB962C8B-B14F-4D97-AF65-F5344CB8AC3E}">
        <p14:creationId xmlns:p14="http://schemas.microsoft.com/office/powerpoint/2010/main" val="3694403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xfrm>
            <a:off x="1143000" y="685800"/>
            <a:ext cx="4572000" cy="3429000"/>
          </a:xfrm>
          <a:ln/>
        </p:spPr>
      </p:sp>
      <p:sp>
        <p:nvSpPr>
          <p:cNvPr id="1269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xfrm>
            <a:off x="1143000" y="685800"/>
            <a:ext cx="4572000" cy="3429000"/>
          </a:xfrm>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cs typeface="Arial" charset="0"/>
              </a:rPr>
              <a:t>Get your information right, but remember the other building blocks too. Trust in individuals and organizations is considered to be by far the most important component of risk communications.</a:t>
            </a:r>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6B5D9EBA-3B3B-49D4-8EB9-BAE2F36F7C9D}" type="slidenum">
              <a:rPr lang="en-US" altLang="sv-SE" sz="1200" b="1" smtClean="0">
                <a:solidFill>
                  <a:prstClr val="black"/>
                </a:solidFill>
              </a:rPr>
              <a:pPr eaLnBrk="1" hangingPunct="1"/>
              <a:t>14</a:t>
            </a:fld>
            <a:endParaRPr lang="en-US" altLang="sv-SE" sz="1200" b="1"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xfrm>
            <a:off x="1143000" y="685800"/>
            <a:ext cx="4572000" cy="3429000"/>
          </a:xfrm>
          <a:ln/>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cs typeface="Arial" charset="0"/>
              </a:rPr>
              <a:t>The good news is that this critical part of emergency communication has been studied for over 2500 years, the earliest known work is by Aristotle, who listed ethos (or credibility) as the most important of 3 elements of persuasion: the other two being logic and emotion.</a:t>
            </a:r>
          </a:p>
          <a:p>
            <a:r>
              <a:rPr lang="en-US" smtClean="0">
                <a:latin typeface="Arial" charset="0"/>
                <a:cs typeface="Arial" charset="0"/>
              </a:rPr>
              <a:t>The concepts coalesce into these 4 areas of audience perceptions of you, your agency, your spokespersons, and other representatives. (click)</a:t>
            </a:r>
          </a:p>
          <a:p>
            <a:r>
              <a:rPr lang="en-US" smtClean="0">
                <a:latin typeface="Arial" charset="0"/>
                <a:cs typeface="Arial" charset="0"/>
              </a:rPr>
              <a:t>Are you and expert? Does your agency know what its doing, does it know how to fix the problem, do you agree with other known experts and agencies?  So in translation (can you be trusted based on your knowledge).  Perceptions about the character of you, or your agency focus on truthfulness and reliability—not only must you be knowledgeable, but you need to share what you know with affected publics and other stakeholders. And it’s not enough not to lie, but you must not be hiding the truth from me by omission.  And you must follow-through on your promises.  If you promised information today at 12, we better be having a press conference.  Identification is key,  and answers the questions: can I trust you because you are like me (we always trust those who share our values, experiences more than those who are substantially different from us.  Finally do you have good will toward those who are afraid, or harmed. They must perceive that you care more about them than being motivated by self interest, and importantly you know and address their concerns (they must know you care before they care about what you are saying.  </a:t>
            </a:r>
          </a:p>
          <a:p>
            <a:r>
              <a:rPr lang="en-US" smtClean="0">
                <a:latin typeface="Arial" charset="0"/>
                <a:cs typeface="Arial" charset="0"/>
              </a:rPr>
              <a:t>So protocols about, including empathy in our communication relate to concept of good will. Insuring consistency with other agencies is key to maintaining perceived expertise.  If you change your recommendations over time (as we did with anthrax medications) lose trust because it appears you are making a mistake or treating groups differently (attack on expertise or good will). Even though many of these steps are second nature to many in this room.  Agencies and organizations violate them all the time.  Let’s take a look. </a:t>
            </a:r>
          </a:p>
        </p:txBody>
      </p:sp>
      <p:sp>
        <p:nvSpPr>
          <p:cNvPr id="1280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057B1A3-26B8-43BB-9B8A-546DC3930401}" type="slidenum">
              <a:rPr lang="en-US" sz="1200" smtClean="0">
                <a:solidFill>
                  <a:prstClr val="black"/>
                </a:solidFill>
              </a:rPr>
              <a:pPr eaLnBrk="1" hangingPunct="1"/>
              <a:t>15</a:t>
            </a:fld>
            <a:endParaRPr lang="en-US" sz="1200"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It is essential to remember, especially when we are under the stress of dealing with n emergency, that we  must understand how the public, and the media, will perceive a risk. This depends on</a:t>
            </a:r>
          </a:p>
          <a:p>
            <a:pPr marL="171450" indent="-171450" fontAlgn="auto">
              <a:spcBef>
                <a:spcPts val="0"/>
              </a:spcBef>
              <a:spcAft>
                <a:spcPts val="0"/>
              </a:spcAft>
              <a:buFont typeface="Arial" pitchFamily="34" charset="0"/>
              <a:buChar char="•"/>
              <a:defRPr/>
            </a:pPr>
            <a:r>
              <a:rPr lang="en-US" dirty="0" smtClean="0"/>
              <a:t>Familiarity of the risk</a:t>
            </a:r>
          </a:p>
          <a:p>
            <a:pPr marL="171450" indent="-171450" fontAlgn="auto">
              <a:spcBef>
                <a:spcPts val="0"/>
              </a:spcBef>
              <a:spcAft>
                <a:spcPts val="0"/>
              </a:spcAft>
              <a:buFont typeface="Arial" pitchFamily="34" charset="0"/>
              <a:buChar char="•"/>
              <a:defRPr/>
            </a:pPr>
            <a:r>
              <a:rPr lang="en-US" dirty="0" smtClean="0"/>
              <a:t>Whether it is a voluntary risk or not</a:t>
            </a:r>
          </a:p>
          <a:p>
            <a:pPr marL="171450" indent="-171450" fontAlgn="auto">
              <a:spcBef>
                <a:spcPts val="0"/>
              </a:spcBef>
              <a:spcAft>
                <a:spcPts val="0"/>
              </a:spcAft>
              <a:buFont typeface="Arial" pitchFamily="34" charset="0"/>
              <a:buChar char="•"/>
              <a:defRPr/>
            </a:pPr>
            <a:r>
              <a:rPr lang="en-US" dirty="0" smtClean="0"/>
              <a:t>They personal history and experience </a:t>
            </a:r>
          </a:p>
          <a:p>
            <a:pPr marL="171450" indent="-171450" fontAlgn="auto">
              <a:spcBef>
                <a:spcPts val="0"/>
              </a:spcBef>
              <a:spcAft>
                <a:spcPts val="0"/>
              </a:spcAft>
              <a:buFont typeface="Arial" pitchFamily="34" charset="0"/>
              <a:buChar char="•"/>
              <a:defRPr/>
            </a:pPr>
            <a:r>
              <a:rPr lang="en-US" dirty="0" smtClean="0"/>
              <a:t>cultural values</a:t>
            </a:r>
          </a:p>
          <a:p>
            <a:pPr marL="171450" indent="-171450" fontAlgn="auto">
              <a:spcBef>
                <a:spcPts val="0"/>
              </a:spcBef>
              <a:spcAft>
                <a:spcPts val="0"/>
              </a:spcAft>
              <a:buFont typeface="Arial" pitchFamily="34" charset="0"/>
              <a:buChar char="•"/>
              <a:defRPr/>
            </a:pPr>
            <a:r>
              <a:rPr lang="en-US" dirty="0" smtClean="0"/>
              <a:t>If he risk is fatal or not</a:t>
            </a:r>
          </a:p>
          <a:p>
            <a:pPr marL="171450" indent="-171450" fontAlgn="auto">
              <a:spcBef>
                <a:spcPts val="0"/>
              </a:spcBef>
              <a:spcAft>
                <a:spcPts val="0"/>
              </a:spcAft>
              <a:buFont typeface="Arial" pitchFamily="34" charset="0"/>
              <a:buChar char="•"/>
              <a:defRPr/>
            </a:pPr>
            <a:r>
              <a:rPr lang="en-US" dirty="0" smtClean="0"/>
              <a:t>If it affects children</a:t>
            </a:r>
          </a:p>
          <a:p>
            <a:pPr marL="171450" indent="-171450" fontAlgn="auto">
              <a:spcBef>
                <a:spcPts val="0"/>
              </a:spcBef>
              <a:spcAft>
                <a:spcPts val="0"/>
              </a:spcAft>
              <a:buFont typeface="Arial" pitchFamily="34" charset="0"/>
              <a:buChar char="•"/>
              <a:defRPr/>
            </a:pPr>
            <a:r>
              <a:rPr lang="en-US" dirty="0" smtClean="0"/>
              <a:t>Their reaction – outrage, fear, apathy?</a:t>
            </a:r>
          </a:p>
          <a:p>
            <a:pPr marL="171450" indent="-171450" fontAlgn="auto">
              <a:spcBef>
                <a:spcPts val="0"/>
              </a:spcBef>
              <a:spcAft>
                <a:spcPts val="0"/>
              </a:spcAft>
              <a:buFont typeface="Arial" pitchFamily="34" charset="0"/>
              <a:buChar char="•"/>
              <a:defRPr/>
            </a:pPr>
            <a:r>
              <a:rPr lang="en-US" dirty="0" err="1" smtClean="0"/>
              <a:t>etc</a:t>
            </a:r>
            <a:endParaRPr lang="en-US" dirty="0" smtClean="0"/>
          </a:p>
        </p:txBody>
      </p:sp>
      <p:sp>
        <p:nvSpPr>
          <p:cNvPr id="1310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AAF5B10D-1673-4797-9714-F9AD3822051B}" type="slidenum">
              <a:rPr lang="en-US" altLang="sv-SE" sz="1200" b="1" smtClean="0">
                <a:solidFill>
                  <a:prstClr val="black"/>
                </a:solidFill>
              </a:rPr>
              <a:pPr eaLnBrk="1" hangingPunct="1"/>
              <a:t>16</a:t>
            </a:fld>
            <a:endParaRPr lang="en-US" altLang="sv-SE" sz="1200" b="1" smtClean="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ED446F4-4FB1-4F8C-A7E8-4F136631E945}" type="slidenum">
              <a:rPr lang="en-US" sz="1200" smtClean="0">
                <a:solidFill>
                  <a:prstClr val="black"/>
                </a:solidFill>
              </a:rPr>
              <a:pPr eaLnBrk="1" hangingPunct="1"/>
              <a:t>17</a:t>
            </a:fld>
            <a:endParaRPr lang="en-US" sz="1200" smtClean="0">
              <a:solidFill>
                <a:prstClr val="black"/>
              </a:solidFill>
            </a:endParaRPr>
          </a:p>
        </p:txBody>
      </p:sp>
      <p:sp>
        <p:nvSpPr>
          <p:cNvPr id="132099" name="Rectangle 2"/>
          <p:cNvSpPr>
            <a:spLocks noGrp="1" noRot="1" noChangeAspect="1" noChangeArrowheads="1" noTextEdit="1"/>
          </p:cNvSpPr>
          <p:nvPr>
            <p:ph type="sldImg"/>
          </p:nvPr>
        </p:nvSpPr>
        <p:spPr>
          <a:xfrm>
            <a:off x="1144588" y="687388"/>
            <a:ext cx="4570412" cy="3427412"/>
          </a:xfrm>
          <a:ln/>
        </p:spPr>
      </p:sp>
      <p:sp>
        <p:nvSpPr>
          <p:cNvPr id="132100"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cs typeface="Arial" charset="0"/>
              </a:rPr>
              <a:t>This model helps to explain why.  The evidence base that CDC has been building up for emergency communication draws from models such as this one.  Although the elaboration likelihood model is much more sophisticated than  this, one take away is that when  people are relaxed and not afraid, they are able to engage in more linear analysis of information, compare alternatives, and weigh evidence against action.</a:t>
            </a:r>
          </a:p>
          <a:p>
            <a:r>
              <a:rPr lang="en-US" smtClean="0">
                <a:latin typeface="Arial" charset="0"/>
                <a:cs typeface="Arial" charset="0"/>
              </a:rPr>
              <a:t>However, when people are distracted, fearful, or otherwise in a negative context, they are much less likely to analyze information, less able to sort through contradictory information or inconsistencies as a means to come to their own decisions. Instead they are more likely to default to decision-making based on trust or perceived credibility.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GB" altLang="sv-SE" sz="1200" smtClean="0">
                <a:solidFill>
                  <a:prstClr val="black"/>
                </a:solidFill>
              </a:rPr>
              <a:t>World Health Organization</a:t>
            </a:r>
          </a:p>
        </p:txBody>
      </p:sp>
      <p:sp>
        <p:nvSpPr>
          <p:cNvPr id="1331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BBD1AB1-7B6D-4E78-ABB7-3B7146818788}" type="datetime3">
              <a:rPr lang="en-GB" altLang="sv-SE" sz="1200" smtClean="0">
                <a:solidFill>
                  <a:prstClr val="black"/>
                </a:solidFill>
              </a:rPr>
              <a:pPr eaLnBrk="1" hangingPunct="1"/>
              <a:t>15 December, 2014</a:t>
            </a:fld>
            <a:endParaRPr lang="en-GB" altLang="sv-SE" sz="1200" smtClean="0">
              <a:solidFill>
                <a:prstClr val="black"/>
              </a:solidFill>
            </a:endParaRPr>
          </a:p>
        </p:txBody>
      </p:sp>
      <p:sp>
        <p:nvSpPr>
          <p:cNvPr id="13312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9F14504-6202-443F-839E-D11EC4AD46DE}" type="slidenum">
              <a:rPr lang="en-GB" altLang="sv-SE" sz="1200" smtClean="0">
                <a:solidFill>
                  <a:prstClr val="black"/>
                </a:solidFill>
              </a:rPr>
              <a:pPr eaLnBrk="1" hangingPunct="1"/>
              <a:t>18</a:t>
            </a:fld>
            <a:endParaRPr lang="en-GB" altLang="sv-SE" sz="1200" smtClean="0">
              <a:solidFill>
                <a:prstClr val="black"/>
              </a:solidFill>
            </a:endParaRPr>
          </a:p>
        </p:txBody>
      </p:sp>
      <p:sp>
        <p:nvSpPr>
          <p:cNvPr id="133125" name="Rectangle 2"/>
          <p:cNvSpPr>
            <a:spLocks noGrp="1" noRot="1" noChangeAspect="1" noChangeArrowheads="1" noTextEdit="1"/>
          </p:cNvSpPr>
          <p:nvPr>
            <p:ph type="sldImg"/>
          </p:nvPr>
        </p:nvSpPr>
        <p:spPr>
          <a:xfrm>
            <a:off x="1143000" y="685800"/>
            <a:ext cx="4572000" cy="3429000"/>
          </a:xfrm>
          <a:ln/>
        </p:spPr>
      </p:sp>
      <p:sp>
        <p:nvSpPr>
          <p:cNvPr id="133126" name="Rectangle 3"/>
          <p:cNvSpPr>
            <a:spLocks noGrp="1" noChangeArrowheads="1"/>
          </p:cNvSpPr>
          <p:nvPr>
            <p:ph type="body" idx="1"/>
          </p:nvPr>
        </p:nvSpPr>
        <p:spPr>
          <a:xfrm>
            <a:off x="915816" y="4343326"/>
            <a:ext cx="5026369"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An individual’s perception or assessment of risk is based on a combination of hazard and outrage factors.  When present, outrange often takes on strong emotional overtones.  It predisposes and individual to react emotionally.  Outrage also tends to distort the perceived hazard.</a:t>
            </a:r>
          </a:p>
          <a:p>
            <a:pPr eaLnBrk="1" hangingPunct="1"/>
            <a:endParaRPr lang="en-US" altLang="en-US" dirty="0" smtClean="0"/>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It’s the job communicators to bridge this gap between how the experts define risk and how the public</a:t>
            </a:r>
          </a:p>
          <a:p>
            <a:r>
              <a:rPr lang="en-US" sz="1200" b="0" i="0" u="none" strike="noStrike" kern="1200" baseline="0" dirty="0" smtClean="0">
                <a:solidFill>
                  <a:schemeClr val="tx1"/>
                </a:solidFill>
                <a:latin typeface="+mn-lt"/>
                <a:ea typeface="+mn-ea"/>
                <a:cs typeface="+mn-cs"/>
              </a:rPr>
              <a:t>perceives it.</a:t>
            </a:r>
          </a:p>
          <a:p>
            <a:endParaRPr lang="en-US" alt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So:</a:t>
            </a:r>
          </a:p>
          <a:p>
            <a:r>
              <a:rPr lang="en-US" sz="1200" b="1" i="0" u="none" strike="noStrike" kern="1200" baseline="0" dirty="0" smtClean="0">
                <a:solidFill>
                  <a:schemeClr val="tx1"/>
                </a:solidFill>
                <a:latin typeface="+mn-lt"/>
                <a:ea typeface="+mn-ea"/>
                <a:cs typeface="+mn-cs"/>
              </a:rPr>
              <a:t>RISK = HAZARD + OUTRAGE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xfrm>
            <a:off x="1143000" y="685800"/>
            <a:ext cx="4572000" cy="3429000"/>
          </a:xfrm>
          <a:ln/>
        </p:spPr>
      </p:sp>
      <p:sp>
        <p:nvSpPr>
          <p:cNvPr id="134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cs typeface="Arial" charset="0"/>
              </a:rPr>
              <a:t>Another way to look at this discrepancy is to recognize that scientists and the public are often not motivated by the same understand of health threats.</a:t>
            </a:r>
          </a:p>
        </p:txBody>
      </p:sp>
      <p:sp>
        <p:nvSpPr>
          <p:cNvPr id="134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C853E640-9DE9-4563-80F9-129372104C14}" type="slidenum">
              <a:rPr lang="en-US" sz="1200" smtClean="0">
                <a:solidFill>
                  <a:prstClr val="black"/>
                </a:solidFill>
              </a:rPr>
              <a:pPr eaLnBrk="1" hangingPunct="1"/>
              <a:t>19</a:t>
            </a:fld>
            <a:endParaRPr lang="en-US" sz="1200" smtClean="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E6DBA0A-40AB-4653-B317-A6C24AD185D9}" type="slidenum">
              <a:rPr lang="en-US" sz="1200" smtClean="0">
                <a:solidFill>
                  <a:prstClr val="black"/>
                </a:solidFill>
              </a:rPr>
              <a:pPr eaLnBrk="1" hangingPunct="1"/>
              <a:t>20</a:t>
            </a:fld>
            <a:endParaRPr lang="en-US" sz="1200" smtClean="0">
              <a:solidFill>
                <a:prstClr val="black"/>
              </a:solidFill>
            </a:endParaRPr>
          </a:p>
        </p:txBody>
      </p:sp>
      <p:sp>
        <p:nvSpPr>
          <p:cNvPr id="135171" name="Rectangle 2"/>
          <p:cNvSpPr>
            <a:spLocks noGrp="1" noRot="1" noChangeAspect="1" noChangeArrowheads="1" noTextEdit="1"/>
          </p:cNvSpPr>
          <p:nvPr>
            <p:ph type="sldImg"/>
          </p:nvPr>
        </p:nvSpPr>
        <p:spPr>
          <a:xfrm>
            <a:off x="1144588" y="687388"/>
            <a:ext cx="4572000" cy="3429000"/>
          </a:xfrm>
          <a:ln/>
        </p:spPr>
      </p:sp>
      <p:sp>
        <p:nvSpPr>
          <p:cNvPr id="135172"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mtClean="0">
                <a:latin typeface="Arial" charset="0"/>
                <a:cs typeface="Arial" charset="0"/>
              </a:rPr>
              <a:t>Read….</a:t>
            </a:r>
          </a:p>
          <a:p>
            <a:pPr>
              <a:lnSpc>
                <a:spcPct val="90000"/>
              </a:lnSpc>
            </a:pPr>
            <a:endParaRPr lang="en-US" smtClean="0">
              <a:latin typeface="Arial" charset="0"/>
              <a:cs typeface="Arial" charset="0"/>
            </a:endParaRPr>
          </a:p>
          <a:p>
            <a:pPr>
              <a:lnSpc>
                <a:spcPct val="90000"/>
              </a:lnSpc>
            </a:pPr>
            <a:r>
              <a:rPr lang="en-US" smtClean="0">
                <a:latin typeface="Arial" charset="0"/>
                <a:cs typeface="Arial" charset="0"/>
              </a:rPr>
              <a:t>Then Slovic, Chess, and Fischhoff came to these conclusions after working with at-risk communities in the NE affected by brown fields.  Their work is part of the evidence base, and guides the work of effective emergency communication.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person’s perception is not always verbalized and often embedded in their psyche.  It’s only through consistent and regular two way communication and engagement with the affected populations that communicators can fully understand audiences beliefs, misunderstandings and questions.</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21</a:t>
            </a:fld>
            <a:endParaRPr lang="en-GB" dirty="0"/>
          </a:p>
        </p:txBody>
      </p:sp>
    </p:spTree>
    <p:extLst>
      <p:ext uri="{BB962C8B-B14F-4D97-AF65-F5344CB8AC3E}">
        <p14:creationId xmlns:p14="http://schemas.microsoft.com/office/powerpoint/2010/main" val="2337726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xfrm>
            <a:off x="1143000" y="685800"/>
            <a:ext cx="4572000" cy="3429000"/>
          </a:xfrm>
          <a:ln/>
        </p:spPr>
      </p:sp>
      <p:sp>
        <p:nvSpPr>
          <p:cNvPr id="141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xfrm>
            <a:off x="1143000" y="685800"/>
            <a:ext cx="4572000" cy="3429000"/>
          </a:xfrm>
          <a:ln/>
        </p:spPr>
      </p:sp>
      <p:sp>
        <p:nvSpPr>
          <p:cNvPr id="142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xfrm>
            <a:off x="1143000" y="685800"/>
            <a:ext cx="4572000" cy="3429000"/>
          </a:xfrm>
          <a:ln/>
        </p:spPr>
      </p:sp>
      <p:sp>
        <p:nvSpPr>
          <p:cNvPr id="143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xfrm>
            <a:off x="1143000" y="685800"/>
            <a:ext cx="4572000" cy="3429000"/>
          </a:xfrm>
          <a:ln/>
        </p:spPr>
      </p:sp>
      <p:sp>
        <p:nvSpPr>
          <p:cNvPr id="144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143000" y="685800"/>
            <a:ext cx="4572000" cy="342900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FontTx/>
              <a:buChar char="•"/>
            </a:pPr>
            <a:r>
              <a:rPr lang="en-US" altLang="zh-CN" sz="1200" dirty="0" smtClean="0">
                <a:latin typeface="Arial" charset="0"/>
                <a:cs typeface="Times New Roman" pitchFamily="18" charset="0"/>
              </a:rPr>
              <a:t>It’s critical</a:t>
            </a:r>
            <a:r>
              <a:rPr lang="en-US" altLang="zh-CN" sz="1200" baseline="0" dirty="0" smtClean="0">
                <a:latin typeface="Arial" charset="0"/>
                <a:cs typeface="Times New Roman" pitchFamily="18" charset="0"/>
              </a:rPr>
              <a:t> that your public health agency is the first voice to be heard during an emergency.  If others talk before the health agency, you may be faced with refuting untruths and trying to gain trust.</a:t>
            </a:r>
          </a:p>
          <a:p>
            <a:pPr eaLnBrk="1" hangingPunct="1">
              <a:buFontTx/>
              <a:buChar char="•"/>
            </a:pPr>
            <a:endParaRPr lang="en-US" altLang="zh-CN" sz="1200" baseline="0" dirty="0" smtClean="0">
              <a:latin typeface="Arial" charset="0"/>
              <a:cs typeface="Times New Roman" pitchFamily="18" charset="0"/>
            </a:endParaRPr>
          </a:p>
          <a:p>
            <a:pPr eaLnBrk="1" hangingPunct="1">
              <a:buFontTx/>
              <a:buChar char="•"/>
            </a:pPr>
            <a:r>
              <a:rPr lang="en-US" altLang="zh-CN" sz="1200" baseline="0" dirty="0" smtClean="0">
                <a:latin typeface="Arial" charset="0"/>
                <a:cs typeface="Times New Roman" pitchFamily="18" charset="0"/>
              </a:rPr>
              <a:t>You will not have all of the information you need in the beginning of an emergency.  </a:t>
            </a:r>
            <a:r>
              <a:rPr lang="en-US" altLang="zh-CN" sz="1200" b="1" baseline="0" dirty="0" smtClean="0">
                <a:latin typeface="Arial" charset="0"/>
                <a:cs typeface="Times New Roman" pitchFamily="18" charset="0"/>
              </a:rPr>
              <a:t>State what you know, what is unknown but what your agency is doing to solve the issues or learn more.</a:t>
            </a:r>
            <a:endParaRPr lang="en-US" altLang="zh-CN" sz="1200" b="1" dirty="0" smtClean="0">
              <a:latin typeface="Arial" charset="0"/>
              <a:cs typeface="Times New Roman" pitchFamily="18" charset="0"/>
            </a:endParaRPr>
          </a:p>
          <a:p>
            <a:pPr eaLnBrk="1" hangingPunct="1">
              <a:buFontTx/>
              <a:buChar char="•"/>
            </a:pPr>
            <a:endParaRPr lang="en-US" altLang="zh-CN" sz="1200" dirty="0" smtClean="0">
              <a:latin typeface="Arial" charset="0"/>
              <a:cs typeface="Times New Roman" pitchFamily="18" charset="0"/>
            </a:endParaRPr>
          </a:p>
          <a:p>
            <a:pPr eaLnBrk="1" hangingPunct="1">
              <a:buFontTx/>
              <a:buChar char="•"/>
            </a:pPr>
            <a:r>
              <a:rPr lang="en-US" altLang="zh-CN" sz="1200" dirty="0" smtClean="0">
                <a:latin typeface="Arial" charset="0"/>
                <a:cs typeface="Times New Roman" pitchFamily="18" charset="0"/>
              </a:rPr>
              <a:t>It’s okay to share</a:t>
            </a:r>
            <a:r>
              <a:rPr lang="en-US" altLang="zh-CN" sz="1200" baseline="0" dirty="0" smtClean="0">
                <a:latin typeface="Arial" charset="0"/>
                <a:cs typeface="Times New Roman" pitchFamily="18" charset="0"/>
              </a:rPr>
              <a:t> uncertainties. </a:t>
            </a:r>
          </a:p>
          <a:p>
            <a:pPr eaLnBrk="1" hangingPunct="1">
              <a:buFontTx/>
              <a:buChar char="•"/>
            </a:pPr>
            <a:endParaRPr lang="en-US" altLang="zh-CN" sz="1200" dirty="0" smtClean="0">
              <a:latin typeface="Arial" charset="0"/>
              <a:cs typeface="Times New Roman" pitchFamily="18" charset="0"/>
            </a:endParaRPr>
          </a:p>
          <a:p>
            <a:pPr eaLnBrk="1" hangingPunct="1">
              <a:buFontTx/>
              <a:buChar char="•"/>
            </a:pPr>
            <a:r>
              <a:rPr lang="en-US" altLang="zh-CN" sz="1200" dirty="0" smtClean="0">
                <a:latin typeface="Arial" charset="0"/>
                <a:cs typeface="Times New Roman" pitchFamily="18" charset="0"/>
              </a:rPr>
              <a:t>Public health authorities and spokespeople who share their uncertainty make their audience a collaborator and are most effective when they also acknowledge the audience’s uncertainty and distress.</a:t>
            </a:r>
          </a:p>
          <a:p>
            <a:pPr eaLnBrk="1" hangingPunct="1">
              <a:buFontTx/>
              <a:buChar char="•"/>
            </a:pPr>
            <a:endParaRPr lang="en-US" altLang="zh-CN" sz="1200" dirty="0" smtClean="0">
              <a:latin typeface="Arial" charset="0"/>
              <a:cs typeface="Times New Roman" pitchFamily="18" charset="0"/>
            </a:endParaRPr>
          </a:p>
          <a:p>
            <a:pPr eaLnBrk="1" hangingPunct="1">
              <a:buFontTx/>
              <a:buChar char="•"/>
            </a:pPr>
            <a:r>
              <a:rPr lang="en-US" altLang="zh-CN" sz="1200" dirty="0" smtClean="0">
                <a:latin typeface="Arial" charset="0"/>
                <a:cs typeface="Times New Roman" pitchFamily="18" charset="0"/>
              </a:rPr>
              <a:t>However, let the audience know that there is a process in place to address concern, find and share information, and respond adequately.</a:t>
            </a:r>
          </a:p>
        </p:txBody>
      </p:sp>
      <p:sp>
        <p:nvSpPr>
          <p:cNvPr id="4" name="Slide Number Placeholder 3"/>
          <p:cNvSpPr>
            <a:spLocks noGrp="1"/>
          </p:cNvSpPr>
          <p:nvPr>
            <p:ph type="sldNum" sz="quarter" idx="10"/>
          </p:nvPr>
        </p:nvSpPr>
        <p:spPr/>
        <p:txBody>
          <a:bodyPr/>
          <a:lstStyle/>
          <a:p>
            <a:fld id="{5D003C1D-A3BD-442B-A928-A2702CD40E4F}" type="slidenum">
              <a:rPr lang="en-GB" smtClean="0"/>
              <a:t>28</a:t>
            </a:fld>
            <a:endParaRPr lang="en-GB" dirty="0"/>
          </a:p>
        </p:txBody>
      </p:sp>
    </p:spTree>
    <p:extLst>
      <p:ext uri="{BB962C8B-B14F-4D97-AF65-F5344CB8AC3E}">
        <p14:creationId xmlns:p14="http://schemas.microsoft.com/office/powerpoint/2010/main" val="9701597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FontTx/>
              <a:buChar char="•"/>
            </a:pPr>
            <a:r>
              <a:rPr lang="en-US" altLang="zh-CN" sz="1200" dirty="0" smtClean="0">
                <a:latin typeface="Arial" charset="0"/>
                <a:cs typeface="Times New Roman" pitchFamily="18" charset="0"/>
              </a:rPr>
              <a:t>Show</a:t>
            </a:r>
            <a:r>
              <a:rPr lang="en-US" altLang="zh-CN" sz="1200" baseline="0" dirty="0" smtClean="0">
                <a:latin typeface="Arial" charset="0"/>
                <a:cs typeface="Times New Roman" pitchFamily="18" charset="0"/>
              </a:rPr>
              <a:t> the audience that you care.  </a:t>
            </a:r>
            <a:r>
              <a:rPr lang="en-US" altLang="zh-CN" sz="1200" b="1" baseline="0" dirty="0" smtClean="0">
                <a:latin typeface="Arial" charset="0"/>
                <a:cs typeface="Times New Roman" pitchFamily="18" charset="0"/>
              </a:rPr>
              <a:t>They want to know that you care before they care what you know.</a:t>
            </a:r>
          </a:p>
          <a:p>
            <a:pPr eaLnBrk="1" hangingPunct="1">
              <a:buFontTx/>
              <a:buChar char="•"/>
            </a:pPr>
            <a:endParaRPr lang="en-US" altLang="zh-CN" sz="1200" dirty="0" smtClean="0">
              <a:latin typeface="Arial" charset="0"/>
              <a:cs typeface="Times New Roman" pitchFamily="18" charset="0"/>
            </a:endParaRPr>
          </a:p>
          <a:p>
            <a:pPr eaLnBrk="1" hangingPunct="1">
              <a:buFontTx/>
              <a:buChar char="•"/>
            </a:pPr>
            <a:r>
              <a:rPr lang="en-US" altLang="zh-CN" sz="1200" dirty="0" smtClean="0">
                <a:latin typeface="Arial" charset="0"/>
                <a:cs typeface="Times New Roman" pitchFamily="18" charset="0"/>
              </a:rPr>
              <a:t>Anxiety can be reduced by action and it (action) often gives people a sense of control.</a:t>
            </a:r>
          </a:p>
          <a:p>
            <a:pPr eaLnBrk="1" hangingPunct="1">
              <a:buFontTx/>
              <a:buChar char="•"/>
            </a:pPr>
            <a:endParaRPr lang="en-US" altLang="zh-CN" sz="1200" dirty="0" smtClean="0">
              <a:latin typeface="Arial" charset="0"/>
              <a:cs typeface="Times New Roman" pitchFamily="18" charset="0"/>
            </a:endParaRPr>
          </a:p>
          <a:p>
            <a:pPr eaLnBrk="1" hangingPunct="1">
              <a:buFontTx/>
              <a:buChar char="•"/>
            </a:pPr>
            <a:r>
              <a:rPr lang="en-US" altLang="zh-CN" sz="1200" dirty="0" smtClean="0">
                <a:latin typeface="Arial" charset="0"/>
                <a:cs typeface="Times New Roman" pitchFamily="18" charset="0"/>
              </a:rPr>
              <a:t>Panic is less common than you would believe. Most individuals in crisis either follow instructions from public authorities to figure out what to do themselves. Panic in the form of anxiety or fear may present itself after the fact; during a crisis most people panic due to conflicting messages rather than bad news. The pre-crisis phase to anticipate important information and can be tested for cultural and demographic appropriateness.</a:t>
            </a:r>
          </a:p>
          <a:p>
            <a:pPr eaLnBrk="1" hangingPunct="1">
              <a:buFontTx/>
              <a:buChar char="•"/>
            </a:pPr>
            <a:endParaRPr lang="en-US" altLang="zh-CN" sz="1200" dirty="0" smtClean="0">
              <a:latin typeface="Arial" charset="0"/>
              <a:cs typeface="Times New Roman" pitchFamily="18" charset="0"/>
            </a:endParaRPr>
          </a:p>
          <a:p>
            <a:pPr eaLnBrk="1" hangingPunct="1">
              <a:buFontTx/>
              <a:buChar char="•"/>
            </a:pPr>
            <a:r>
              <a:rPr lang="en-US" altLang="zh-CN" sz="1200" dirty="0" smtClean="0">
                <a:latin typeface="Arial" charset="0"/>
                <a:cs typeface="Times New Roman" pitchFamily="18" charset="0"/>
              </a:rPr>
              <a:t>Respond with information that allows people to put those fears into context.</a:t>
            </a:r>
          </a:p>
          <a:p>
            <a:pPr eaLnBrk="1" hangingPunct="1">
              <a:buFontTx/>
              <a:buChar char="•"/>
            </a:pPr>
            <a:endParaRPr lang="en-US" altLang="zh-CN" sz="1200" dirty="0" smtClean="0">
              <a:latin typeface="Arial" charset="0"/>
              <a:cs typeface="Times New Roman" pitchFamily="18" charset="0"/>
            </a:endParaRPr>
          </a:p>
          <a:p>
            <a:pPr eaLnBrk="1" hangingPunct="1">
              <a:buFontTx/>
              <a:buChar char="•"/>
            </a:pPr>
            <a:r>
              <a:rPr lang="en-US" altLang="zh-CN" sz="1200" dirty="0" smtClean="0">
                <a:latin typeface="Arial" charset="0"/>
                <a:cs typeface="Times New Roman" pitchFamily="18" charset="0"/>
              </a:rPr>
              <a:t>Coordinate</a:t>
            </a:r>
            <a:r>
              <a:rPr lang="en-US" altLang="zh-CN" sz="1200" baseline="0" dirty="0" smtClean="0">
                <a:latin typeface="Arial" charset="0"/>
                <a:cs typeface="Times New Roman" pitchFamily="18" charset="0"/>
              </a:rPr>
              <a:t> messaging and communication plans with other responding agencies.  Audiences have more anxiety when they get conflicting messages from several experts.</a:t>
            </a:r>
            <a:endParaRPr lang="en-US" altLang="zh-CN" sz="1200" dirty="0" smtClean="0">
              <a:latin typeface="Arial"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29</a:t>
            </a:fld>
            <a:endParaRPr lang="en-GB" dirty="0"/>
          </a:p>
        </p:txBody>
      </p:sp>
    </p:spTree>
    <p:extLst>
      <p:ext uri="{BB962C8B-B14F-4D97-AF65-F5344CB8AC3E}">
        <p14:creationId xmlns:p14="http://schemas.microsoft.com/office/powerpoint/2010/main" val="37543893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01C5A31-913E-4DE2-AC9E-D25F3C1068A0}" type="slidenum">
              <a:rPr lang="en-GB" smtClean="0"/>
              <a:pPr/>
              <a:t>30</a:t>
            </a:fld>
            <a:endParaRPr lang="en-GB" dirty="0" smtClean="0"/>
          </a:p>
        </p:txBody>
      </p:sp>
      <p:sp>
        <p:nvSpPr>
          <p:cNvPr id="20484" name="Notes Placeholder 4"/>
          <p:cNvSpPr>
            <a:spLocks noGrp="1"/>
          </p:cNvSpPr>
          <p:nvPr/>
        </p:nvSpPr>
        <p:spPr bwMode="auto">
          <a:xfrm>
            <a:off x="686116" y="4344030"/>
            <a:ext cx="5485772" cy="4114486"/>
          </a:xfrm>
          <a:prstGeom prst="rect">
            <a:avLst/>
          </a:prstGeom>
          <a:noFill/>
          <a:ln w="9525">
            <a:noFill/>
            <a:miter lim="800000"/>
            <a:headEnd/>
            <a:tailEnd/>
          </a:ln>
        </p:spPr>
        <p:txBody>
          <a:bodyPr/>
          <a:lstStyle/>
          <a:p>
            <a:pPr eaLnBrk="0" hangingPunct="0">
              <a:spcBef>
                <a:spcPct val="30000"/>
              </a:spcBef>
            </a:pPr>
            <a:endParaRPr lang="en-US" sz="1200" b="0" dirty="0">
              <a:latin typeface="Calibri" pitchFamily="34" charset="0"/>
            </a:endParaRPr>
          </a:p>
        </p:txBody>
      </p:sp>
      <p:sp>
        <p:nvSpPr>
          <p:cNvPr id="20485" name="Notes Placeholder 5"/>
          <p:cNvSpPr>
            <a:spLocks noGrp="1"/>
          </p:cNvSpPr>
          <p:nvPr/>
        </p:nvSpPr>
        <p:spPr bwMode="auto">
          <a:xfrm>
            <a:off x="686116" y="4344030"/>
            <a:ext cx="5485772" cy="4114486"/>
          </a:xfrm>
          <a:prstGeom prst="rect">
            <a:avLst/>
          </a:prstGeom>
          <a:noFill/>
          <a:ln w="9525">
            <a:noFill/>
            <a:miter lim="800000"/>
            <a:headEnd/>
            <a:tailEnd/>
          </a:ln>
        </p:spPr>
        <p:txBody>
          <a:bodyPr/>
          <a:lstStyle/>
          <a:p>
            <a:pPr indent="180975" algn="l">
              <a:spcBef>
                <a:spcPts val="300"/>
              </a:spcBef>
              <a:spcAft>
                <a:spcPts val="0"/>
              </a:spcAft>
              <a:buClr>
                <a:srgbClr val="000066"/>
              </a:buClr>
              <a:buFontTx/>
              <a:buChar char="•"/>
              <a:defRPr/>
            </a:pPr>
            <a:r>
              <a:rPr lang="en-US" altLang="zh-CN" sz="1100" kern="0" dirty="0">
                <a:ea typeface="ＭＳ Ｐゴシック" charset="-128"/>
              </a:rPr>
              <a:t>Social media</a:t>
            </a:r>
          </a:p>
          <a:p>
            <a:pPr lvl="0" indent="180975" algn="l">
              <a:spcBef>
                <a:spcPts val="300"/>
              </a:spcBef>
              <a:spcAft>
                <a:spcPts val="0"/>
              </a:spcAft>
              <a:buClr>
                <a:srgbClr val="000066"/>
              </a:buClr>
              <a:buFontTx/>
              <a:buChar char="•"/>
              <a:defRPr/>
            </a:pPr>
            <a:r>
              <a:rPr lang="en-US" altLang="zh-CN" sz="1100" kern="0" dirty="0">
                <a:ea typeface="ＭＳ Ｐゴシック" charset="-128"/>
              </a:rPr>
              <a:t>SMS </a:t>
            </a:r>
          </a:p>
          <a:p>
            <a:pPr lvl="0" indent="180975" algn="l">
              <a:spcBef>
                <a:spcPts val="300"/>
              </a:spcBef>
              <a:spcAft>
                <a:spcPts val="0"/>
              </a:spcAft>
              <a:buClr>
                <a:srgbClr val="000066"/>
              </a:buClr>
              <a:buFontTx/>
              <a:buChar char="•"/>
              <a:defRPr/>
            </a:pPr>
            <a:r>
              <a:rPr lang="en-US" altLang="zh-CN" sz="1100" kern="0" dirty="0">
                <a:ea typeface="ＭＳ Ｐゴシック" charset="-128"/>
              </a:rPr>
              <a:t>Internet</a:t>
            </a:r>
          </a:p>
          <a:p>
            <a:pPr lvl="0" indent="180975" algn="l">
              <a:spcBef>
                <a:spcPts val="300"/>
              </a:spcBef>
              <a:spcAft>
                <a:spcPts val="0"/>
              </a:spcAft>
              <a:buClr>
                <a:srgbClr val="000066"/>
              </a:buClr>
              <a:buFontTx/>
              <a:buChar char="•"/>
              <a:defRPr/>
            </a:pPr>
            <a:r>
              <a:rPr lang="en-US" altLang="zh-CN" sz="1100" kern="0" dirty="0">
                <a:ea typeface="ＭＳ Ｐゴシック" charset="-128"/>
              </a:rPr>
              <a:t>Toll-free telephone numbers</a:t>
            </a:r>
          </a:p>
          <a:p>
            <a:pPr lvl="0" indent="180975" algn="l">
              <a:spcBef>
                <a:spcPts val="600"/>
              </a:spcBef>
              <a:spcAft>
                <a:spcPts val="0"/>
              </a:spcAft>
              <a:buClr>
                <a:srgbClr val="000066"/>
              </a:buClr>
              <a:buFont typeface="Arial" pitchFamily="34" charset="0"/>
              <a:buChar char="•"/>
              <a:defRPr/>
            </a:pPr>
            <a:r>
              <a:rPr lang="en-US" altLang="zh-CN" sz="1100" kern="0" dirty="0">
                <a:ea typeface="ＭＳ Ｐゴシック" charset="-128"/>
              </a:rPr>
              <a:t>Health care workers  </a:t>
            </a:r>
          </a:p>
          <a:p>
            <a:pPr lvl="0" indent="180975" algn="l">
              <a:spcBef>
                <a:spcPts val="300"/>
              </a:spcBef>
              <a:spcAft>
                <a:spcPts val="0"/>
              </a:spcAft>
              <a:buClr>
                <a:srgbClr val="000066"/>
              </a:buClr>
              <a:buFontTx/>
              <a:buChar char="•"/>
              <a:defRPr/>
            </a:pPr>
            <a:r>
              <a:rPr lang="en-US" altLang="zh-CN" sz="1100" kern="0" dirty="0">
                <a:ea typeface="ＭＳ Ｐゴシック" charset="-128"/>
              </a:rPr>
              <a:t>Local and religious leaders</a:t>
            </a:r>
          </a:p>
          <a:p>
            <a:pPr lvl="0" indent="180975" algn="l">
              <a:spcBef>
                <a:spcPts val="300"/>
              </a:spcBef>
              <a:spcAft>
                <a:spcPts val="0"/>
              </a:spcAft>
              <a:buClr>
                <a:srgbClr val="000066"/>
              </a:buClr>
              <a:buFontTx/>
              <a:buChar char="•"/>
              <a:defRPr/>
            </a:pPr>
            <a:r>
              <a:rPr lang="en-US" altLang="zh-CN" sz="1100" kern="0" dirty="0">
                <a:ea typeface="ＭＳ Ｐゴシック" charset="-128"/>
              </a:rPr>
              <a:t>Citizens’ representatives</a:t>
            </a:r>
          </a:p>
          <a:p>
            <a:pPr lvl="0" indent="180975" algn="l">
              <a:spcBef>
                <a:spcPts val="300"/>
              </a:spcBef>
              <a:spcAft>
                <a:spcPts val="0"/>
              </a:spcAft>
              <a:buClr>
                <a:srgbClr val="000066"/>
              </a:buClr>
              <a:buFontTx/>
              <a:buChar char="•"/>
              <a:defRPr/>
            </a:pPr>
            <a:r>
              <a:rPr lang="en-US" altLang="zh-CN" sz="1100" kern="0" dirty="0">
                <a:ea typeface="ＭＳ Ｐゴシック" charset="-128"/>
              </a:rPr>
              <a:t>Schools</a:t>
            </a:r>
          </a:p>
          <a:p>
            <a:pPr lvl="0" indent="180975" algn="l">
              <a:spcBef>
                <a:spcPts val="300"/>
              </a:spcBef>
              <a:spcAft>
                <a:spcPts val="0"/>
              </a:spcAft>
              <a:buClr>
                <a:srgbClr val="000066"/>
              </a:buClr>
              <a:buFontTx/>
              <a:buChar char="•"/>
              <a:defRPr/>
            </a:pPr>
            <a:r>
              <a:rPr lang="en-US" altLang="zh-CN" sz="1100" kern="0" dirty="0">
                <a:ea typeface="ＭＳ Ｐゴシック" charset="-128"/>
              </a:rPr>
              <a:t>Testimonials</a:t>
            </a:r>
          </a:p>
        </p:txBody>
      </p:sp>
      <p:sp>
        <p:nvSpPr>
          <p:cNvPr id="2" name="Notes Placeholder 1"/>
          <p:cNvSpPr>
            <a:spLocks noGrp="1"/>
          </p:cNvSpPr>
          <p:nvPr>
            <p:ph type="body" idx="1"/>
          </p:nvPr>
        </p:nvSpPr>
        <p:spPr/>
        <p:txBody>
          <a:bodyPr/>
          <a:lstStyle/>
          <a:p>
            <a:r>
              <a:rPr lang="en-US" altLang="en-US" dirty="0" smtClean="0"/>
              <a:t>It’s critically</a:t>
            </a:r>
            <a:r>
              <a:rPr lang="en-US" altLang="en-US" baseline="0" dirty="0" smtClean="0"/>
              <a:t> important to communicate often with consistent messages through a variety of communication channels </a:t>
            </a:r>
            <a:r>
              <a:rPr lang="en-US" altLang="en-US" b="1" baseline="0" dirty="0" smtClean="0"/>
              <a:t>while ensuring that you’re using the same communication channels that your audiences use</a:t>
            </a:r>
            <a:r>
              <a:rPr lang="en-US" altLang="en-US" baseline="0" dirty="0" smtClean="0"/>
              <a:t>.  If your audience are teenagers that communicate through newer social media channels – use those.  If your audience is older and actually reads a newspaper daily – communicate through the press.</a:t>
            </a:r>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xfrm>
            <a:off x="1143000" y="685800"/>
            <a:ext cx="4572000" cy="3429000"/>
          </a:xfrm>
          <a:ln/>
        </p:spPr>
      </p:sp>
      <p:sp>
        <p:nvSpPr>
          <p:cNvPr id="138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dirty="0" smtClean="0">
                <a:latin typeface="Arial" charset="0"/>
                <a:cs typeface="Arial" charset="0"/>
              </a:rPr>
              <a:t>In communicating risk, remember the media, social media and public perceptions and outrage. You will pay a heavy price if you ignore these.</a:t>
            </a:r>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6DDCEEF-E9A2-4179-99A6-37A4382DAE84}" type="slidenum">
              <a:rPr lang="en-US" altLang="sv-SE" sz="1200" b="1" smtClean="0">
                <a:solidFill>
                  <a:prstClr val="black"/>
                </a:solidFill>
              </a:rPr>
              <a:pPr eaLnBrk="1" hangingPunct="1"/>
              <a:t>31</a:t>
            </a:fld>
            <a:endParaRPr lang="en-US" altLang="sv-SE" sz="1200" b="1" dirty="0" smtClean="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Folienbildplatzhalter 1"/>
          <p:cNvSpPr>
            <a:spLocks noGrp="1" noRot="1" noChangeAspect="1" noTextEdit="1"/>
          </p:cNvSpPr>
          <p:nvPr>
            <p:ph type="sldImg"/>
          </p:nvPr>
        </p:nvSpPr>
        <p:spPr>
          <a:xfrm>
            <a:off x="1143000" y="685800"/>
            <a:ext cx="4572000" cy="3429000"/>
          </a:xfrm>
          <a:ln/>
        </p:spPr>
      </p:sp>
      <p:sp>
        <p:nvSpPr>
          <p:cNvPr id="1474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dirty="0" smtClean="0">
                <a:latin typeface="Arial" charset="0"/>
                <a:cs typeface="Arial" charset="0"/>
              </a:rPr>
              <a:t>To summarize:</a:t>
            </a:r>
          </a:p>
          <a:p>
            <a:pPr>
              <a:spcBef>
                <a:spcPct val="0"/>
              </a:spcBef>
            </a:pPr>
            <a:r>
              <a:rPr lang="en-US" altLang="sv-SE" dirty="0" smtClean="0">
                <a:latin typeface="Arial" charset="0"/>
                <a:cs typeface="Arial" charset="0"/>
              </a:rPr>
              <a:t>Perception is reality for risk communications</a:t>
            </a:r>
          </a:p>
          <a:p>
            <a:pPr>
              <a:spcBef>
                <a:spcPct val="0"/>
              </a:spcBef>
            </a:pPr>
            <a:r>
              <a:rPr lang="en-US" altLang="sv-SE" dirty="0" smtClean="0">
                <a:latin typeface="Arial" charset="0"/>
                <a:cs typeface="Arial" charset="0"/>
              </a:rPr>
              <a:t>Engage the public, not just send them one way information</a:t>
            </a:r>
          </a:p>
          <a:p>
            <a:pPr>
              <a:spcBef>
                <a:spcPct val="0"/>
              </a:spcBef>
            </a:pPr>
            <a:r>
              <a:rPr lang="en-US" altLang="sv-SE" dirty="0" smtClean="0">
                <a:latin typeface="Arial" charset="0"/>
                <a:cs typeface="Arial" charset="0"/>
              </a:rPr>
              <a:t>Use the platforms that people use already.</a:t>
            </a:r>
          </a:p>
          <a:p>
            <a:pPr>
              <a:spcBef>
                <a:spcPct val="0"/>
              </a:spcBef>
            </a:pPr>
            <a:r>
              <a:rPr lang="en-US" altLang="sv-SE" dirty="0" smtClean="0">
                <a:latin typeface="Arial" charset="0"/>
                <a:cs typeface="Arial" charset="0"/>
              </a:rPr>
              <a:t>Be consistent</a:t>
            </a:r>
          </a:p>
          <a:p>
            <a:pPr>
              <a:spcBef>
                <a:spcPct val="0"/>
              </a:spcBef>
            </a:pPr>
            <a:r>
              <a:rPr lang="en-US" altLang="sv-SE" dirty="0" smtClean="0">
                <a:latin typeface="Arial" charset="0"/>
                <a:cs typeface="Arial" charset="0"/>
              </a:rPr>
              <a:t>Demonstrate listening and show that you care.</a:t>
            </a:r>
          </a:p>
          <a:p>
            <a:pPr>
              <a:spcBef>
                <a:spcPct val="0"/>
              </a:spcBef>
            </a:pPr>
            <a:endParaRPr lang="en-US" altLang="sv-SE" dirty="0" smtClean="0">
              <a:latin typeface="Arial" charset="0"/>
              <a:cs typeface="Arial" charset="0"/>
            </a:endParaRPr>
          </a:p>
        </p:txBody>
      </p:sp>
      <p:sp>
        <p:nvSpPr>
          <p:cNvPr id="147460" name="Kopfzeilenplatzhalt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US" altLang="sv-SE" sz="1200" b="1" dirty="0" smtClean="0">
                <a:solidFill>
                  <a:prstClr val="black"/>
                </a:solidFill>
              </a:rPr>
              <a:t>World Health Organization</a:t>
            </a:r>
          </a:p>
        </p:txBody>
      </p:sp>
      <p:sp>
        <p:nvSpPr>
          <p:cNvPr id="147461" name="Datumsplatzhalt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561D0D9-DC09-4061-A069-1539AE9B8391}" type="datetime3">
              <a:rPr lang="en-US" altLang="sv-SE" sz="1200" smtClean="0">
                <a:solidFill>
                  <a:prstClr val="black"/>
                </a:solidFill>
                <a:ea typeface="MS PGothic" pitchFamily="34" charset="-128"/>
              </a:rPr>
              <a:pPr eaLnBrk="1" hangingPunct="1"/>
              <a:t>15 December 2014</a:t>
            </a:fld>
            <a:endParaRPr lang="en-US" altLang="sv-SE" sz="1200" dirty="0" smtClean="0">
              <a:solidFill>
                <a:prstClr val="black"/>
              </a:solidFill>
              <a:ea typeface="MS PGothic" pitchFamily="34" charset="-128"/>
            </a:endParaRPr>
          </a:p>
        </p:txBody>
      </p:sp>
      <p:sp>
        <p:nvSpPr>
          <p:cNvPr id="147462" name="Foliennummernplatzhalt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88E68181-B84F-4EAF-9732-535C31045E04}" type="slidenum">
              <a:rPr lang="en-US" altLang="sv-SE" sz="1200" smtClean="0">
                <a:solidFill>
                  <a:prstClr val="black"/>
                </a:solidFill>
                <a:ea typeface="MS PGothic" pitchFamily="34" charset="-128"/>
              </a:rPr>
              <a:pPr eaLnBrk="1" hangingPunct="1"/>
              <a:t>32</a:t>
            </a:fld>
            <a:endParaRPr lang="en-US" altLang="sv-SE" sz="1200" dirty="0" smtClean="0">
              <a:solidFill>
                <a:prstClr val="black"/>
              </a:solidFill>
              <a:ea typeface="MS PGothic"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FACILITATOR</a:t>
            </a:r>
            <a:r>
              <a:rPr lang="en-US" baseline="0" dirty="0" smtClean="0"/>
              <a:t> QUESTION TO PARTICIPANTS? – What public health threats are facing the nation/region?  (PROMPT OTHER ANSWERS – Ebola, food safety, human-animal interface, radiological/nuclear threats, etc.)</a:t>
            </a:r>
          </a:p>
          <a:p>
            <a:pPr algn="l"/>
            <a:endParaRPr lang="en-US" baseline="0" dirty="0" smtClean="0"/>
          </a:p>
          <a:p>
            <a:pPr algn="l"/>
            <a:r>
              <a:rPr lang="en-US" baseline="0" dirty="0" smtClean="0"/>
              <a:t>All of these public health threats have one thing in common – they </a:t>
            </a:r>
            <a:r>
              <a:rPr lang="en-US" altLang="en-US" sz="1200" dirty="0" smtClean="0"/>
              <a:t> can place enormous demands on health systems i.e. the personnel, teams, organizations and resources that make up the system </a:t>
            </a:r>
          </a:p>
          <a:p>
            <a:pPr algn="l"/>
            <a:endParaRPr lang="en-US" altLang="en-US" sz="1200" dirty="0" smtClean="0"/>
          </a:p>
          <a:p>
            <a:pPr marL="171450" indent="-171450" eaLnBrk="1" hangingPunct="1">
              <a:buFont typeface="Arial" panose="020B0604020202020204" pitchFamily="34" charset="0"/>
              <a:buChar char="•"/>
            </a:pPr>
            <a:r>
              <a:rPr lang="en-US" altLang="en-US" sz="1200" dirty="0" smtClean="0"/>
              <a:t>Communication capacities of national health systems can be severely impaired because of the nature and function of human communication in emergencies</a:t>
            </a:r>
          </a:p>
          <a:p>
            <a:pPr marL="171450" indent="-171450" eaLnBrk="1" hangingPunct="1">
              <a:buFont typeface="Arial" panose="020B0604020202020204" pitchFamily="34" charset="0"/>
              <a:buChar char="•"/>
            </a:pPr>
            <a:r>
              <a:rPr lang="en-US" altLang="en-US" sz="1200" dirty="0" smtClean="0"/>
              <a:t>Management of the acute phase of public health events relies on the coordinated actions of individuals, groups and organizations at all levels</a:t>
            </a:r>
          </a:p>
          <a:p>
            <a:pPr marL="171450" indent="-171450" eaLnBrk="1" hangingPunct="1">
              <a:buFont typeface="Arial" panose="020B0604020202020204" pitchFamily="34" charset="0"/>
              <a:buChar char="•"/>
            </a:pPr>
            <a:r>
              <a:rPr lang="en-US" altLang="en-US" sz="1200" dirty="0" smtClean="0"/>
              <a:t>Often, decisions and actions are taken when information is scarce, and uncertainty and anxiety are high</a:t>
            </a:r>
          </a:p>
          <a:p>
            <a:pPr marL="171450" indent="-171450" eaLnBrk="1" hangingPunct="1">
              <a:buFont typeface="Arial" panose="020B0604020202020204" pitchFamily="34" charset="0"/>
              <a:buChar char="•"/>
            </a:pPr>
            <a:r>
              <a:rPr lang="en-US" altLang="en-US" sz="1200" dirty="0" smtClean="0"/>
              <a:t>Operational response consists of many people communicating with each other and working together in challenging situations often with very little information</a:t>
            </a:r>
          </a:p>
          <a:p>
            <a:pPr marL="0" indent="0" eaLnBrk="1" hangingPunct="1">
              <a:buFont typeface="Arial" panose="020B0604020202020204" pitchFamily="34" charset="0"/>
              <a:buNone/>
            </a:pPr>
            <a:endParaRPr lang="en-US" altLang="en-US" sz="1200" dirty="0" smtClean="0"/>
          </a:p>
          <a:p>
            <a:pPr marL="0" indent="0" eaLnBrk="1" hangingPunct="1">
              <a:buFont typeface="Arial" panose="020B0604020202020204" pitchFamily="34" charset="0"/>
              <a:buNone/>
            </a:pPr>
            <a:r>
              <a:rPr lang="en-US" altLang="en-US" sz="1200" dirty="0" smtClean="0"/>
              <a:t>List</a:t>
            </a:r>
            <a:r>
              <a:rPr lang="en-US" altLang="en-US" sz="1200" baseline="0" dirty="0" smtClean="0"/>
              <a:t> their answers and connect responses to the next slide.</a:t>
            </a:r>
            <a:endParaRPr lang="en-US" altLang="en-US" sz="1200" dirty="0" smtClean="0"/>
          </a:p>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4</a:t>
            </a:fld>
            <a:endParaRPr lang="en-GB" dirty="0"/>
          </a:p>
        </p:txBody>
      </p:sp>
    </p:spTree>
    <p:extLst>
      <p:ext uri="{BB962C8B-B14F-4D97-AF65-F5344CB8AC3E}">
        <p14:creationId xmlns:p14="http://schemas.microsoft.com/office/powerpoint/2010/main" val="285156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xfrm>
            <a:off x="1143000" y="685800"/>
            <a:ext cx="4572000" cy="3429000"/>
          </a:xfrm>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i="1" smtClean="0">
                <a:solidFill>
                  <a:srgbClr val="002060"/>
                </a:solidFill>
                <a:latin typeface="Arial" charset="0"/>
                <a:cs typeface="Arial" charset="0"/>
              </a:rPr>
              <a:t>The extreme time pressure associated with emergencies, high demand for information, and the crucial role of advice and warning to minimize a threat makes the rapid and effective dissemination of information crucial during serious public health events. Rumours and misinformation have to be detected early and addressed proactively.</a:t>
            </a:r>
          </a:p>
          <a:p>
            <a:pPr>
              <a:spcBef>
                <a:spcPct val="0"/>
              </a:spcBef>
            </a:pPr>
            <a:endParaRPr lang="en-US" altLang="sv-SE" i="1" smtClean="0">
              <a:solidFill>
                <a:srgbClr val="002060"/>
              </a:solidFill>
              <a:latin typeface="Arial" charset="0"/>
              <a:cs typeface="Arial" charset="0"/>
            </a:endParaRPr>
          </a:p>
          <a:p>
            <a:pPr>
              <a:spcBef>
                <a:spcPct val="0"/>
              </a:spcBef>
              <a:buFontTx/>
              <a:buChar char="•"/>
            </a:pPr>
            <a:r>
              <a:rPr lang="en-US" altLang="sv-SE" i="1" smtClean="0">
                <a:solidFill>
                  <a:srgbClr val="002060"/>
                </a:solidFill>
                <a:latin typeface="Arial" charset="0"/>
                <a:cs typeface="Arial" charset="0"/>
              </a:rPr>
              <a:t>Mass Media relations remains a pillar of effective information dissemination,</a:t>
            </a:r>
          </a:p>
          <a:p>
            <a:pPr>
              <a:spcBef>
                <a:spcPct val="0"/>
              </a:spcBef>
              <a:buFontTx/>
              <a:buChar char="•"/>
            </a:pPr>
            <a:r>
              <a:rPr lang="en-US" altLang="sv-SE" i="1" smtClean="0">
                <a:solidFill>
                  <a:srgbClr val="002060"/>
                </a:solidFill>
                <a:latin typeface="Arial" charset="0"/>
                <a:cs typeface="Arial" charset="0"/>
              </a:rPr>
              <a:t>Radio becomes more important during emergencies</a:t>
            </a:r>
          </a:p>
          <a:p>
            <a:pPr>
              <a:spcBef>
                <a:spcPct val="0"/>
              </a:spcBef>
              <a:buFontTx/>
              <a:buChar char="•"/>
            </a:pPr>
            <a:r>
              <a:rPr lang="en-US" altLang="sv-SE" i="1" smtClean="0">
                <a:solidFill>
                  <a:srgbClr val="002060"/>
                </a:solidFill>
                <a:latin typeface="Arial" charset="0"/>
                <a:cs typeface="Arial" charset="0"/>
              </a:rPr>
              <a:t>increasingly important to access other trusted information sources of the population group at risk, including new media channels, existing information sharing networks and non-traditional media. S</a:t>
            </a:r>
          </a:p>
          <a:p>
            <a:pPr>
              <a:spcBef>
                <a:spcPct val="0"/>
              </a:spcBef>
              <a:buFontTx/>
              <a:buChar char="•"/>
            </a:pPr>
            <a:r>
              <a:rPr lang="en-US" altLang="sv-SE" i="1" smtClean="0">
                <a:solidFill>
                  <a:srgbClr val="002060"/>
                </a:solidFill>
                <a:latin typeface="Arial" charset="0"/>
                <a:cs typeface="Arial" charset="0"/>
              </a:rPr>
              <a:t>social mobilization is sometimes the only way </a:t>
            </a:r>
          </a:p>
          <a:p>
            <a:pPr>
              <a:spcBef>
                <a:spcPct val="0"/>
              </a:spcBef>
            </a:pPr>
            <a:endParaRPr lang="en-US" altLang="sv-SE" smtClean="0">
              <a:latin typeface="Arial" charset="0"/>
              <a:cs typeface="Arial" charset="0"/>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96910AD-40C4-4768-9CD5-16558BBB2701}" type="slidenum">
              <a:rPr lang="en-US" altLang="sv-SE" sz="1200" b="1" smtClean="0">
                <a:solidFill>
                  <a:prstClr val="black"/>
                </a:solidFill>
                <a:ea typeface="MS PGothic" pitchFamily="34" charset="-128"/>
              </a:rPr>
              <a:pPr eaLnBrk="1" hangingPunct="1"/>
              <a:t>5</a:t>
            </a:fld>
            <a:endParaRPr lang="en-US" altLang="sv-SE" sz="1200" b="1" smtClean="0">
              <a:solidFill>
                <a:prstClr val="black"/>
              </a:solidFill>
              <a:ea typeface="MS PGothic"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xfrm>
            <a:off x="1143000" y="685800"/>
            <a:ext cx="4572000" cy="3429000"/>
          </a:xfrm>
          <a:ln/>
        </p:spPr>
      </p:sp>
      <p:sp>
        <p:nvSpPr>
          <p:cNvPr id="136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cs typeface="Arial" charset="0"/>
              </a:rPr>
              <a:t>Information dissemination is broader than just information dissemination. </a:t>
            </a:r>
          </a:p>
        </p:txBody>
      </p:sp>
      <p:sp>
        <p:nvSpPr>
          <p:cNvPr id="136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7330E56-322E-4D5F-A531-1E2382C30EC8}" type="slidenum">
              <a:rPr lang="en-US" altLang="sv-SE" sz="1200" b="1" smtClean="0">
                <a:solidFill>
                  <a:prstClr val="black"/>
                </a:solidFill>
              </a:rPr>
              <a:pPr eaLnBrk="1" hangingPunct="1"/>
              <a:t>7</a:t>
            </a:fld>
            <a:endParaRPr lang="en-US" altLang="sv-SE" sz="1200" b="1"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990F55C-0828-4503-BDBF-329D154DCE75}" type="slidenum">
              <a:rPr lang="en-GB" smtClean="0">
                <a:cs typeface="Arial" charset="0"/>
              </a:rPr>
              <a:pPr/>
              <a:t>8</a:t>
            </a:fld>
            <a:endParaRPr lang="en-GB" smtClean="0">
              <a:cs typeface="Arial" charset="0"/>
            </a:endParaRPr>
          </a:p>
        </p:txBody>
      </p:sp>
      <p:sp>
        <p:nvSpPr>
          <p:cNvPr id="13315" name="Rectangle 2"/>
          <p:cNvSpPr>
            <a:spLocks noGrp="1" noRot="1" noChangeAspect="1" noChangeArrowheads="1" noTextEdit="1"/>
          </p:cNvSpPr>
          <p:nvPr>
            <p:ph type="sldImg"/>
          </p:nvPr>
        </p:nvSpPr>
        <p:spPr bwMode="auto">
          <a:xfrm>
            <a:off x="1144588" y="685800"/>
            <a:ext cx="4570412" cy="3427413"/>
          </a:xfrm>
          <a:noFill/>
          <a:ln>
            <a:solidFill>
              <a:srgbClr val="000000"/>
            </a:solidFill>
            <a:miter lim="800000"/>
            <a:headEnd/>
            <a:tailEnd/>
          </a:ln>
        </p:spPr>
      </p:sp>
      <p:sp>
        <p:nvSpPr>
          <p:cNvPr id="54276" name="Rectangle 3"/>
          <p:cNvSpPr>
            <a:spLocks noGrp="1" noChangeArrowheads="1"/>
          </p:cNvSpPr>
          <p:nvPr>
            <p:ph type="body" idx="1"/>
          </p:nvPr>
        </p:nvSpPr>
        <p:spPr>
          <a:xfrm>
            <a:off x="687685" y="4344030"/>
            <a:ext cx="5482632" cy="4333023"/>
          </a:xfrm>
          <a:ln/>
        </p:spPr>
        <p:txBody>
          <a:bodyPr/>
          <a:lstStyle/>
          <a:p>
            <a:pPr marL="234950" indent="-234950">
              <a:spcBef>
                <a:spcPts val="0"/>
              </a:spcBef>
              <a:spcAft>
                <a:spcPts val="0"/>
              </a:spcAft>
              <a:buClr>
                <a:schemeClr val="accent2">
                  <a:lumMod val="75000"/>
                </a:schemeClr>
              </a:buClr>
              <a:defRPr/>
            </a:pPr>
            <a:r>
              <a:rPr lang="en-GB" sz="1050" dirty="0" smtClean="0">
                <a:cs typeface="Arial" charset="0"/>
              </a:rPr>
              <a:t>Much work has been done</a:t>
            </a:r>
            <a:r>
              <a:rPr lang="en-GB" sz="1050" baseline="0" dirty="0" smtClean="0">
                <a:cs typeface="Arial" charset="0"/>
              </a:rPr>
              <a:t> at WHO in communications since the </a:t>
            </a:r>
            <a:r>
              <a:rPr lang="en-GB" sz="1050" dirty="0" smtClean="0">
                <a:cs typeface="Arial" charset="0"/>
              </a:rPr>
              <a:t>SARS outbreak of 2003 and following that Avian Influenza of 2004</a:t>
            </a:r>
          </a:p>
          <a:p>
            <a:pPr marL="234950" indent="-234950">
              <a:spcBef>
                <a:spcPts val="0"/>
              </a:spcBef>
              <a:spcAft>
                <a:spcPts val="0"/>
              </a:spcAft>
              <a:buClr>
                <a:schemeClr val="accent2">
                  <a:lumMod val="75000"/>
                </a:schemeClr>
              </a:buClr>
              <a:defRPr/>
            </a:pPr>
            <a:endParaRPr lang="en-GB" sz="1050" dirty="0" smtClean="0">
              <a:cs typeface="Arial" charset="0"/>
            </a:endParaRPr>
          </a:p>
          <a:p>
            <a:pPr marL="234950" marR="0" indent="-234950" algn="l" defTabSz="914239" rtl="0" eaLnBrk="1" fontAlgn="auto" latinLnBrk="0" hangingPunct="1">
              <a:lnSpc>
                <a:spcPct val="100000"/>
              </a:lnSpc>
              <a:spcBef>
                <a:spcPts val="0"/>
              </a:spcBef>
              <a:spcAft>
                <a:spcPts val="0"/>
              </a:spcAft>
              <a:buClr>
                <a:schemeClr val="accent2">
                  <a:lumMod val="75000"/>
                </a:schemeClr>
              </a:buClr>
              <a:buSzTx/>
              <a:buFontTx/>
              <a:buNone/>
              <a:tabLst/>
              <a:defRPr/>
            </a:pPr>
            <a:r>
              <a:rPr lang="en-US" altLang="en-US" sz="1050" dirty="0" smtClean="0"/>
              <a:t>Under the IHR capacity building requirements for surveillance and response, </a:t>
            </a:r>
            <a:r>
              <a:rPr lang="en-GB" altLang="en-US" sz="1050" dirty="0" smtClean="0"/>
              <a:t>risk communication </a:t>
            </a:r>
            <a:r>
              <a:rPr lang="en-US" altLang="en-US" sz="1050" dirty="0" smtClean="0"/>
              <a:t>for public health emergencies includes</a:t>
            </a:r>
            <a:r>
              <a:rPr lang="en-GB" altLang="en-US" sz="1050" dirty="0" smtClean="0"/>
              <a:t> the range of communication capacities required through the preparedness, response and recovery phases of a serious public health event to </a:t>
            </a:r>
            <a:r>
              <a:rPr lang="en-US" altLang="en-US" sz="1050" dirty="0" smtClean="0"/>
              <a:t>encourage </a:t>
            </a:r>
            <a:r>
              <a:rPr lang="en-GB" altLang="en-US" sz="1050" dirty="0" smtClean="0"/>
              <a:t>informed decision making, positive behaviour change and the maintenance of trust. </a:t>
            </a:r>
            <a:endParaRPr lang="en-US" altLang="en-US" sz="1050" dirty="0" smtClean="0"/>
          </a:p>
          <a:p>
            <a:pPr marL="234950" indent="-234950">
              <a:spcBef>
                <a:spcPts val="0"/>
              </a:spcBef>
              <a:spcAft>
                <a:spcPts val="0"/>
              </a:spcAft>
              <a:buClr>
                <a:schemeClr val="accent2">
                  <a:lumMod val="75000"/>
                </a:schemeClr>
              </a:buClr>
              <a:defRPr/>
            </a:pPr>
            <a:endParaRPr lang="en-GB" sz="1050" dirty="0" smtClean="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xfrm>
            <a:off x="1143000" y="685800"/>
            <a:ext cx="4572000" cy="3429000"/>
          </a:xfrm>
          <a:ln/>
        </p:spPr>
      </p:sp>
      <p:sp>
        <p:nvSpPr>
          <p:cNvPr id="140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239" rtl="0" eaLnBrk="1" fontAlgn="auto" latinLnBrk="0" hangingPunct="1">
              <a:lnSpc>
                <a:spcPct val="100000"/>
              </a:lnSpc>
              <a:spcBef>
                <a:spcPts val="0"/>
              </a:spcBef>
              <a:spcAft>
                <a:spcPts val="0"/>
              </a:spcAft>
              <a:buClrTx/>
              <a:buSzTx/>
              <a:buFontTx/>
              <a:buNone/>
              <a:tabLst/>
              <a:defRPr/>
            </a:pPr>
            <a:r>
              <a:rPr lang="en-US" altLang="zh-CN" dirty="0" smtClean="0"/>
              <a:t>Keep these</a:t>
            </a:r>
            <a:r>
              <a:rPr lang="en-US" altLang="zh-CN" baseline="0" dirty="0" smtClean="0"/>
              <a:t> principles in mind when preparing for communication.  Start now by planning for potential threats and during a communications response adhering to the principles of early announcement, transparency and listening to and involving the pubic.  Using the principles before, during and after a crisis will help gain public trust in the public health agency.</a:t>
            </a:r>
            <a:endParaRPr lang="en-US" altLang="zh-CN" dirty="0" smtClean="0"/>
          </a:p>
          <a:p>
            <a:endParaRPr lang="en-US" altLang="sv-SE" dirty="0"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1"/>
            <a:ext cx="5486400" cy="4275082"/>
          </a:xfrm>
        </p:spPr>
        <p:txBody>
          <a:bodyPr/>
          <a:lstStyle/>
          <a:p>
            <a:r>
              <a:rPr lang="en-US" altLang="ja-JP" sz="1100" dirty="0" smtClean="0">
                <a:latin typeface="Arial" charset="0"/>
                <a:cs typeface="Arial" charset="0"/>
              </a:rPr>
              <a:t>If crisis are difficult to predict, a risk communication strategy can be planned</a:t>
            </a:r>
          </a:p>
          <a:p>
            <a:endParaRPr lang="en-US" altLang="ja-JP" sz="1100" dirty="0" smtClean="0">
              <a:latin typeface="Arial" charset="0"/>
              <a:cs typeface="Arial" charset="0"/>
            </a:endParaRPr>
          </a:p>
          <a:p>
            <a:pPr marL="177800" indent="-177800"/>
            <a:r>
              <a:rPr lang="en-US" altLang="ja-JP" sz="1050" b="1" dirty="0" smtClean="0">
                <a:latin typeface="Arial" charset="0"/>
                <a:cs typeface="Arial" charset="0"/>
              </a:rPr>
              <a:t>Pre-crisis</a:t>
            </a:r>
          </a:p>
          <a:p>
            <a:pPr marL="177800" indent="-177800">
              <a:spcBef>
                <a:spcPts val="0"/>
              </a:spcBef>
              <a:buFont typeface="Arial" pitchFamily="34" charset="0"/>
              <a:buChar char="•"/>
            </a:pPr>
            <a:r>
              <a:rPr lang="en-US" altLang="ja-JP" sz="1050" dirty="0" smtClean="0">
                <a:latin typeface="Arial" charset="0"/>
                <a:cs typeface="Arial" charset="0"/>
              </a:rPr>
              <a:t>Prepare</a:t>
            </a:r>
          </a:p>
          <a:p>
            <a:pPr marL="177800" indent="-177800">
              <a:spcBef>
                <a:spcPts val="0"/>
              </a:spcBef>
              <a:buFont typeface="Arial" pitchFamily="34" charset="0"/>
              <a:buChar char="•"/>
            </a:pPr>
            <a:r>
              <a:rPr lang="en-US" altLang="ja-JP" sz="1050" dirty="0" smtClean="0">
                <a:latin typeface="Arial" charset="0"/>
                <a:cs typeface="Arial" charset="0"/>
              </a:rPr>
              <a:t>Make alliances</a:t>
            </a:r>
          </a:p>
          <a:p>
            <a:pPr marL="177800" indent="-177800">
              <a:spcBef>
                <a:spcPts val="0"/>
              </a:spcBef>
              <a:buFont typeface="Arial" pitchFamily="34" charset="0"/>
              <a:buChar char="•"/>
            </a:pPr>
            <a:r>
              <a:rPr lang="en-US" altLang="ja-JP" sz="1050" dirty="0" smtClean="0">
                <a:latin typeface="Arial" charset="0"/>
                <a:cs typeface="Arial" charset="0"/>
              </a:rPr>
              <a:t>Agree on recommendations</a:t>
            </a:r>
          </a:p>
          <a:p>
            <a:pPr marL="177800" indent="-177800">
              <a:spcBef>
                <a:spcPts val="0"/>
              </a:spcBef>
              <a:buFont typeface="Arial" pitchFamily="34" charset="0"/>
              <a:buChar char="•"/>
            </a:pPr>
            <a:r>
              <a:rPr lang="en-US" altLang="ja-JP" sz="1050" dirty="0" smtClean="0">
                <a:latin typeface="Arial" charset="0"/>
                <a:cs typeface="Arial" charset="0"/>
              </a:rPr>
              <a:t>Test messages</a:t>
            </a:r>
          </a:p>
          <a:p>
            <a:pPr marL="177800" indent="-177800">
              <a:spcBef>
                <a:spcPts val="0"/>
              </a:spcBef>
            </a:pPr>
            <a:r>
              <a:rPr lang="en-US" altLang="ja-JP" sz="1050" b="1" dirty="0" smtClean="0">
                <a:latin typeface="Arial" charset="0"/>
                <a:cs typeface="Arial" charset="0"/>
              </a:rPr>
              <a:t>Initial</a:t>
            </a:r>
          </a:p>
          <a:p>
            <a:pPr marL="177800" indent="-177800">
              <a:spcBef>
                <a:spcPts val="0"/>
              </a:spcBef>
              <a:buFont typeface="Arial" pitchFamily="34" charset="0"/>
              <a:buChar char="•"/>
            </a:pPr>
            <a:r>
              <a:rPr lang="en-US" altLang="ja-JP" sz="1050" dirty="0" smtClean="0">
                <a:latin typeface="Arial" charset="0"/>
                <a:cs typeface="Arial" charset="0"/>
              </a:rPr>
              <a:t>Explain</a:t>
            </a:r>
          </a:p>
          <a:p>
            <a:pPr marL="177800" indent="-177800">
              <a:spcBef>
                <a:spcPts val="0"/>
              </a:spcBef>
              <a:buFont typeface="Arial" pitchFamily="34" charset="0"/>
              <a:buChar char="•"/>
            </a:pPr>
            <a:r>
              <a:rPr lang="en-US" altLang="ja-JP" sz="1050" dirty="0" smtClean="0">
                <a:latin typeface="Arial" charset="0"/>
                <a:cs typeface="Arial" charset="0"/>
              </a:rPr>
              <a:t>Inform</a:t>
            </a:r>
          </a:p>
          <a:p>
            <a:pPr marL="177800" indent="-177800">
              <a:spcBef>
                <a:spcPts val="0"/>
              </a:spcBef>
              <a:buFont typeface="Arial" pitchFamily="34" charset="0"/>
              <a:buChar char="•"/>
            </a:pPr>
            <a:r>
              <a:rPr lang="en-US" altLang="ja-JP" sz="1050" dirty="0" smtClean="0">
                <a:latin typeface="Arial" charset="0"/>
                <a:cs typeface="Arial" charset="0"/>
              </a:rPr>
              <a:t>Establish credibility</a:t>
            </a:r>
          </a:p>
          <a:p>
            <a:pPr marL="177800" indent="-177800">
              <a:spcBef>
                <a:spcPts val="0"/>
              </a:spcBef>
              <a:buFont typeface="Arial" pitchFamily="34" charset="0"/>
              <a:buChar char="•"/>
            </a:pPr>
            <a:r>
              <a:rPr lang="en-US" altLang="ja-JP" sz="1050" dirty="0" smtClean="0">
                <a:latin typeface="Arial" charset="0"/>
                <a:cs typeface="Arial" charset="0"/>
              </a:rPr>
              <a:t>Guide action</a:t>
            </a:r>
          </a:p>
          <a:p>
            <a:pPr marL="177800" indent="-177800">
              <a:spcBef>
                <a:spcPts val="0"/>
              </a:spcBef>
              <a:buFont typeface="Arial" pitchFamily="34" charset="0"/>
              <a:buChar char="•"/>
            </a:pPr>
            <a:r>
              <a:rPr lang="en-US" altLang="ja-JP" sz="1050" dirty="0" smtClean="0">
                <a:latin typeface="Arial" charset="0"/>
                <a:cs typeface="Arial" charset="0"/>
              </a:rPr>
              <a:t>Commit to communication</a:t>
            </a:r>
          </a:p>
          <a:p>
            <a:r>
              <a:rPr lang="en-US" altLang="ja-JP" sz="1050" b="1" dirty="0" smtClean="0">
                <a:latin typeface="Arial" charset="0"/>
                <a:cs typeface="Arial" charset="0"/>
              </a:rPr>
              <a:t>Maintenance</a:t>
            </a:r>
          </a:p>
          <a:p>
            <a:pPr marL="177800" indent="-177800">
              <a:spcBef>
                <a:spcPts val="0"/>
              </a:spcBef>
              <a:buFont typeface="Arial" pitchFamily="34" charset="0"/>
              <a:buChar char="•"/>
            </a:pPr>
            <a:r>
              <a:rPr lang="en-US" altLang="ja-JP" sz="1050" dirty="0" smtClean="0">
                <a:latin typeface="Arial" charset="0"/>
                <a:cs typeface="Arial" charset="0"/>
              </a:rPr>
              <a:t>Foster understanding of risks</a:t>
            </a:r>
          </a:p>
          <a:p>
            <a:pPr marL="177800" indent="-177800">
              <a:spcBef>
                <a:spcPts val="0"/>
              </a:spcBef>
              <a:buFont typeface="Arial" pitchFamily="34" charset="0"/>
              <a:buChar char="•"/>
            </a:pPr>
            <a:r>
              <a:rPr lang="en-US" altLang="ja-JP" sz="1050" dirty="0" smtClean="0">
                <a:latin typeface="Arial" charset="0"/>
                <a:cs typeface="Arial" charset="0"/>
              </a:rPr>
              <a:t>Provide background</a:t>
            </a:r>
          </a:p>
          <a:p>
            <a:pPr marL="177800" indent="-177800">
              <a:spcBef>
                <a:spcPts val="0"/>
              </a:spcBef>
              <a:buFont typeface="Arial" pitchFamily="34" charset="0"/>
              <a:buChar char="•"/>
            </a:pPr>
            <a:r>
              <a:rPr lang="en-US" altLang="ja-JP" sz="1050" dirty="0" smtClean="0">
                <a:latin typeface="Arial" charset="0"/>
                <a:cs typeface="Arial" charset="0"/>
              </a:rPr>
              <a:t>Foster support for plans</a:t>
            </a:r>
          </a:p>
          <a:p>
            <a:pPr marL="177800" indent="-177800">
              <a:spcBef>
                <a:spcPts val="0"/>
              </a:spcBef>
              <a:buFont typeface="Arial" pitchFamily="34" charset="0"/>
              <a:buChar char="•"/>
            </a:pPr>
            <a:r>
              <a:rPr lang="en-US" altLang="ja-JP" sz="1050" dirty="0" smtClean="0">
                <a:latin typeface="Arial" charset="0"/>
                <a:cs typeface="Arial" charset="0"/>
              </a:rPr>
              <a:t>Listen</a:t>
            </a:r>
          </a:p>
          <a:p>
            <a:pPr marL="177800" indent="-177800">
              <a:spcBef>
                <a:spcPts val="0"/>
              </a:spcBef>
              <a:buFont typeface="Arial" pitchFamily="34" charset="0"/>
              <a:buChar char="•"/>
            </a:pPr>
            <a:r>
              <a:rPr lang="en-US" altLang="ja-JP" sz="1050" dirty="0" smtClean="0">
                <a:latin typeface="Arial" charset="0"/>
                <a:cs typeface="Arial" charset="0"/>
              </a:rPr>
              <a:t>Empower</a:t>
            </a:r>
          </a:p>
          <a:p>
            <a:r>
              <a:rPr lang="en-US" altLang="ja-JP" sz="1050" b="1" dirty="0" smtClean="0">
                <a:latin typeface="Arial" charset="0"/>
                <a:cs typeface="Arial" charset="0"/>
              </a:rPr>
              <a:t>Resolution</a:t>
            </a:r>
          </a:p>
          <a:p>
            <a:pPr marL="177800" indent="-177800">
              <a:spcBef>
                <a:spcPts val="0"/>
              </a:spcBef>
              <a:buFont typeface="Arial" pitchFamily="34" charset="0"/>
              <a:buChar char="•"/>
            </a:pPr>
            <a:r>
              <a:rPr lang="en-US" altLang="ja-JP" sz="1050" dirty="0" smtClean="0">
                <a:latin typeface="Arial" charset="0"/>
                <a:cs typeface="Arial" charset="0"/>
              </a:rPr>
              <a:t>Educate for future response</a:t>
            </a:r>
          </a:p>
          <a:p>
            <a:pPr marL="450850" lvl="1" indent="-177800">
              <a:spcBef>
                <a:spcPts val="0"/>
              </a:spcBef>
              <a:buFont typeface="Arial" pitchFamily="34" charset="0"/>
              <a:buChar char="•"/>
            </a:pPr>
            <a:r>
              <a:rPr lang="en-US" altLang="ja-JP" sz="1050" dirty="0" smtClean="0">
                <a:latin typeface="Arial" charset="0"/>
                <a:cs typeface="Arial" charset="0"/>
              </a:rPr>
              <a:t>Individual action</a:t>
            </a:r>
          </a:p>
          <a:p>
            <a:pPr marL="450850" lvl="1" indent="-177800">
              <a:spcBef>
                <a:spcPts val="0"/>
              </a:spcBef>
              <a:buFont typeface="Arial" pitchFamily="34" charset="0"/>
              <a:buChar char="•"/>
            </a:pPr>
            <a:r>
              <a:rPr lang="en-US" altLang="ja-JP" sz="1050" dirty="0" smtClean="0">
                <a:latin typeface="Arial" charset="0"/>
                <a:cs typeface="Arial" charset="0"/>
              </a:rPr>
              <a:t>Support for relevant policies</a:t>
            </a:r>
          </a:p>
          <a:p>
            <a:pPr marL="177800" indent="-177800">
              <a:spcBef>
                <a:spcPts val="0"/>
              </a:spcBef>
              <a:buFont typeface="Arial" pitchFamily="34" charset="0"/>
              <a:buChar char="•"/>
            </a:pPr>
            <a:r>
              <a:rPr lang="en-US" altLang="ja-JP" sz="1050" dirty="0" smtClean="0">
                <a:latin typeface="Arial" charset="0"/>
                <a:cs typeface="Arial" charset="0"/>
              </a:rPr>
              <a:t>Promote agency activities</a:t>
            </a:r>
          </a:p>
          <a:p>
            <a:r>
              <a:rPr lang="en-US" altLang="ja-JP" sz="1050" b="1" dirty="0" smtClean="0">
                <a:latin typeface="Arial" charset="0"/>
                <a:cs typeface="Arial" charset="0"/>
              </a:rPr>
              <a:t>Evaluation</a:t>
            </a:r>
          </a:p>
          <a:p>
            <a:pPr marL="177800" indent="-177800">
              <a:spcBef>
                <a:spcPts val="0"/>
              </a:spcBef>
              <a:buFont typeface="Arial" pitchFamily="34" charset="0"/>
              <a:buChar char="•"/>
            </a:pPr>
            <a:r>
              <a:rPr lang="en-US" altLang="ja-JP" sz="1050" dirty="0" smtClean="0">
                <a:latin typeface="Arial" charset="0"/>
                <a:cs typeface="Arial" charset="0"/>
              </a:rPr>
              <a:t>Evaluate plan</a:t>
            </a:r>
          </a:p>
          <a:p>
            <a:pPr marL="177800" indent="-177800">
              <a:spcBef>
                <a:spcPts val="0"/>
              </a:spcBef>
              <a:buFont typeface="Arial" pitchFamily="34" charset="0"/>
              <a:buChar char="•"/>
            </a:pPr>
            <a:r>
              <a:rPr lang="en-US" altLang="ja-JP" sz="1050" dirty="0" smtClean="0">
                <a:latin typeface="Arial" charset="0"/>
                <a:cs typeface="Arial" charset="0"/>
              </a:rPr>
              <a:t>Lessons learned</a:t>
            </a:r>
          </a:p>
          <a:p>
            <a:pPr marL="177800" indent="-177800">
              <a:spcBef>
                <a:spcPts val="0"/>
              </a:spcBef>
              <a:buFont typeface="Arial" pitchFamily="34" charset="0"/>
              <a:buChar char="•"/>
            </a:pPr>
            <a:r>
              <a:rPr lang="en-US" altLang="ja-JP" sz="1050" dirty="0" smtClean="0">
                <a:latin typeface="Arial" charset="0"/>
                <a:cs typeface="Arial" charset="0"/>
              </a:rPr>
              <a:t>Identify improvement </a:t>
            </a:r>
          </a:p>
          <a:p>
            <a:endParaRPr lang="en-US" altLang="ja-JP" sz="1100" dirty="0" smtClean="0">
              <a:latin typeface="Arial" charset="0"/>
              <a:cs typeface="Arial" charset="0"/>
            </a:endParaRPr>
          </a:p>
          <a:p>
            <a:endParaRPr lang="en-US" altLang="zh-CN" dirty="0" smtClean="0">
              <a:effectLst>
                <a:outerShdw blurRad="38100" dist="38100" dir="2700000" algn="tl">
                  <a:srgbClr val="C0C0C0"/>
                </a:outerShdw>
              </a:effectLst>
              <a:cs typeface="Arial" charset="0"/>
            </a:endParaRPr>
          </a:p>
          <a:p>
            <a:endParaRPr lang="en-US" dirty="0"/>
          </a:p>
        </p:txBody>
      </p:sp>
      <p:sp>
        <p:nvSpPr>
          <p:cNvPr id="4" name="Slide Number Placeholder 3"/>
          <p:cNvSpPr>
            <a:spLocks noGrp="1"/>
          </p:cNvSpPr>
          <p:nvPr>
            <p:ph type="sldNum" sz="quarter" idx="10"/>
          </p:nvPr>
        </p:nvSpPr>
        <p:spPr/>
        <p:txBody>
          <a:bodyPr/>
          <a:lstStyle/>
          <a:p>
            <a:fld id="{39A33313-1C81-4AFD-9246-91A6606BC460}" type="slidenum">
              <a:rPr lang="en-US" smtClean="0"/>
              <a:pPr/>
              <a:t>10</a:t>
            </a:fld>
            <a:endParaRPr lang="en-US"/>
          </a:p>
        </p:txBody>
      </p:sp>
    </p:spTree>
    <p:extLst>
      <p:ext uri="{BB962C8B-B14F-4D97-AF65-F5344CB8AC3E}">
        <p14:creationId xmlns:p14="http://schemas.microsoft.com/office/powerpoint/2010/main" val="1025216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9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17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dirty="0" smtClean="0"/>
          </a:p>
        </p:txBody>
      </p:sp>
    </p:spTree>
    <p:extLst>
      <p:ext uri="{BB962C8B-B14F-4D97-AF65-F5344CB8AC3E}">
        <p14:creationId xmlns:p14="http://schemas.microsoft.com/office/powerpoint/2010/main" val="4396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30"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4"/>
            <a:ext cx="6401886" cy="1752295"/>
          </a:xfrm>
        </p:spPr>
        <p:txBody>
          <a:bodyPr/>
          <a:lstStyle>
            <a:lvl1pPr marL="0" indent="0" algn="ctr">
              <a:buNone/>
              <a:defRPr/>
            </a:lvl1pPr>
            <a:lvl2pPr marL="400666" indent="0" algn="ctr">
              <a:buNone/>
              <a:defRPr/>
            </a:lvl2pPr>
            <a:lvl3pPr marL="801330" indent="0" algn="ctr">
              <a:buNone/>
              <a:defRPr/>
            </a:lvl3pPr>
            <a:lvl4pPr marL="1201995" indent="0" algn="ctr">
              <a:buNone/>
              <a:defRPr/>
            </a:lvl4pPr>
            <a:lvl5pPr marL="1602660" indent="0" algn="ctr">
              <a:buNone/>
              <a:defRPr/>
            </a:lvl5pPr>
            <a:lvl6pPr marL="2003326" indent="0" algn="ctr">
              <a:buNone/>
              <a:defRPr/>
            </a:lvl6pPr>
            <a:lvl7pPr marL="2403991" indent="0" algn="ctr">
              <a:buNone/>
              <a:defRPr/>
            </a:lvl7pPr>
            <a:lvl8pPr marL="2804656" indent="0" algn="ctr">
              <a:buNone/>
              <a:defRPr/>
            </a:lvl8pPr>
            <a:lvl9pPr marL="320532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29404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1"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721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84357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6641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1" y="4407378"/>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en-US" smtClean="0"/>
              <a:t>Click to edit Master text styles</a:t>
            </a:r>
          </a:p>
        </p:txBody>
      </p:sp>
    </p:spTree>
    <p:extLst>
      <p:ext uri="{BB962C8B-B14F-4D97-AF65-F5344CB8AC3E}">
        <p14:creationId xmlns:p14="http://schemas.microsoft.com/office/powerpoint/2010/main" val="2223807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3855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790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3625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8401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126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3572"/>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11758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pPr lvl="0"/>
            <a:endParaRPr lang="en-US" noProof="0" dirty="0" smtClean="0"/>
          </a:p>
        </p:txBody>
      </p:sp>
      <p:sp>
        <p:nvSpPr>
          <p:cNvPr id="4" name="Text Placeholder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4407047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13154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0989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dirty="0" smtClean="0"/>
          </a:p>
        </p:txBody>
      </p:sp>
    </p:spTree>
    <p:extLst>
      <p:ext uri="{BB962C8B-B14F-4D97-AF65-F5344CB8AC3E}">
        <p14:creationId xmlns:p14="http://schemas.microsoft.com/office/powerpoint/2010/main" val="3061761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29"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3"/>
            <a:ext cx="6401886" cy="1752295"/>
          </a:xfrm>
        </p:spPr>
        <p:txBody>
          <a:bodyPr/>
          <a:lstStyle>
            <a:lvl1pPr marL="0" indent="0" algn="ctr">
              <a:buNone/>
              <a:defRPr/>
            </a:lvl1pPr>
            <a:lvl2pPr marL="400736" indent="0" algn="ctr">
              <a:buNone/>
              <a:defRPr/>
            </a:lvl2pPr>
            <a:lvl3pPr marL="801472" indent="0" algn="ctr">
              <a:buNone/>
              <a:defRPr/>
            </a:lvl3pPr>
            <a:lvl4pPr marL="1202207" indent="0" algn="ctr">
              <a:buNone/>
              <a:defRPr/>
            </a:lvl4pPr>
            <a:lvl5pPr marL="1602943" indent="0" algn="ctr">
              <a:buNone/>
              <a:defRPr/>
            </a:lvl5pPr>
            <a:lvl6pPr marL="2003679" indent="0" algn="ctr">
              <a:buNone/>
              <a:defRPr/>
            </a:lvl6pPr>
            <a:lvl7pPr marL="2404415" indent="0" algn="ctr">
              <a:buNone/>
              <a:defRPr/>
            </a:lvl7pPr>
            <a:lvl8pPr marL="2805151" indent="0" algn="ctr">
              <a:buNone/>
              <a:defRPr/>
            </a:lvl8pPr>
            <a:lvl9pPr marL="3205886"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6577773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767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4407379"/>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2" y="2907057"/>
            <a:ext cx="7772943" cy="1500322"/>
          </a:xfrm>
        </p:spPr>
        <p:txBody>
          <a:bodyPr anchor="b"/>
          <a:lstStyle>
            <a:lvl1pPr marL="0" indent="0">
              <a:buNone/>
              <a:defRPr sz="1800"/>
            </a:lvl1pPr>
            <a:lvl2pPr marL="400666" indent="0">
              <a:buNone/>
              <a:defRPr sz="1600"/>
            </a:lvl2pPr>
            <a:lvl3pPr marL="801330" indent="0">
              <a:buNone/>
              <a:defRPr sz="1400"/>
            </a:lvl3pPr>
            <a:lvl4pPr marL="1201995" indent="0">
              <a:buNone/>
              <a:defRPr sz="1200"/>
            </a:lvl4pPr>
            <a:lvl5pPr marL="1602660" indent="0">
              <a:buNone/>
              <a:defRPr sz="1200"/>
            </a:lvl5pPr>
            <a:lvl6pPr marL="2003326" indent="0">
              <a:buNone/>
              <a:defRPr sz="1200"/>
            </a:lvl6pPr>
            <a:lvl7pPr marL="2403991" indent="0">
              <a:buNone/>
              <a:defRPr sz="1200"/>
            </a:lvl7pPr>
            <a:lvl8pPr marL="2804656" indent="0">
              <a:buNone/>
              <a:defRPr sz="1200"/>
            </a:lvl8pPr>
            <a:lvl9pPr marL="3205320" indent="0">
              <a:buNone/>
              <a:defRPr sz="1200"/>
            </a:lvl9pPr>
          </a:lstStyle>
          <a:p>
            <a:pPr lvl="0"/>
            <a:r>
              <a:rPr lang="en-US" smtClean="0"/>
              <a:t>Click to edit Master text styles</a:t>
            </a:r>
          </a:p>
        </p:txBody>
      </p:sp>
    </p:spTree>
    <p:extLst>
      <p:ext uri="{BB962C8B-B14F-4D97-AF65-F5344CB8AC3E}">
        <p14:creationId xmlns:p14="http://schemas.microsoft.com/office/powerpoint/2010/main" val="139740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1"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392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5013"/>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3" y="1534880"/>
            <a:ext cx="4039867"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3" y="2174173"/>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5" y="1534880"/>
            <a:ext cx="4041225"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5" y="2174173"/>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490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40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02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3573"/>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9"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3" y="1435531"/>
            <a:ext cx="3008181" cy="4691027"/>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360763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8"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8" y="613376"/>
            <a:ext cx="5486943" cy="4113648"/>
          </a:xfrm>
        </p:spPr>
        <p:txBody>
          <a:bodyPr/>
          <a:lstStyle>
            <a:lvl1pPr marL="0" indent="0">
              <a:buNone/>
              <a:defRPr sz="2800"/>
            </a:lvl1pPr>
            <a:lvl2pPr marL="400666" indent="0">
              <a:buNone/>
              <a:defRPr sz="2500"/>
            </a:lvl2pPr>
            <a:lvl3pPr marL="801330" indent="0">
              <a:buNone/>
              <a:defRPr sz="2100"/>
            </a:lvl3pPr>
            <a:lvl4pPr marL="1201995" indent="0">
              <a:buNone/>
              <a:defRPr sz="1800"/>
            </a:lvl4pPr>
            <a:lvl5pPr marL="1602660" indent="0">
              <a:buNone/>
              <a:defRPr sz="1800"/>
            </a:lvl5pPr>
            <a:lvl6pPr marL="2003326" indent="0">
              <a:buNone/>
              <a:defRPr sz="1800"/>
            </a:lvl6pPr>
            <a:lvl7pPr marL="2403991" indent="0">
              <a:buNone/>
              <a:defRPr sz="1800"/>
            </a:lvl7pPr>
            <a:lvl8pPr marL="2804656" indent="0">
              <a:buNone/>
              <a:defRPr sz="1800"/>
            </a:lvl8pPr>
            <a:lvl9pPr marL="3205320" indent="0">
              <a:buNone/>
              <a:defRPr sz="1800"/>
            </a:lvl9pPr>
          </a:lstStyle>
          <a:p>
            <a:pPr lvl="0"/>
            <a:endParaRPr lang="en-US" noProof="0" dirty="0" smtClean="0"/>
          </a:p>
        </p:txBody>
      </p:sp>
      <p:sp>
        <p:nvSpPr>
          <p:cNvPr id="4" name="Text Placeholder 3"/>
          <p:cNvSpPr>
            <a:spLocks noGrp="1"/>
          </p:cNvSpPr>
          <p:nvPr>
            <p:ph type="body" sz="half" idx="2"/>
          </p:nvPr>
        </p:nvSpPr>
        <p:spPr>
          <a:xfrm>
            <a:off x="1791878" y="5367757"/>
            <a:ext cx="5486943" cy="804876"/>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963294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dirty="0"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dirty="0" smtClean="0"/>
              <a:t>Click to edit Master text styles</a:t>
            </a:r>
          </a:p>
          <a:p>
            <a:pPr lvl="1"/>
            <a:r>
              <a:rPr lang="en-GB" altLang="sv-SE" dirty="0" smtClean="0"/>
              <a:t>Second level</a:t>
            </a:r>
          </a:p>
          <a:p>
            <a:pPr lvl="2"/>
            <a:r>
              <a:rPr lang="en-GB" altLang="sv-SE" dirty="0" smtClean="0"/>
              <a:t>Third level</a:t>
            </a:r>
          </a:p>
          <a:p>
            <a:pPr lvl="3"/>
            <a:r>
              <a:rPr lang="en-GB" altLang="sv-SE" dirty="0" smtClean="0"/>
              <a:t>Fourth level</a:t>
            </a:r>
          </a:p>
          <a:p>
            <a:pPr lvl="4"/>
            <a:r>
              <a:rPr lang="en-GB" altLang="sv-SE" dirty="0"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33" tIns="40067" rIns="80133" bIns="40067"/>
          <a:lstStyle/>
          <a:p>
            <a:pPr fontAlgn="base">
              <a:spcBef>
                <a:spcPct val="80000"/>
              </a:spcBef>
              <a:spcAft>
                <a:spcPct val="0"/>
              </a:spcAft>
              <a:buClr>
                <a:srgbClr val="1E7FB8"/>
              </a:buClr>
              <a:buFont typeface="Wingdings" pitchFamily="2" charset="2"/>
              <a:buChar char="l"/>
            </a:pPr>
            <a:endParaRPr lang="en-GB" sz="2500" dirty="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33" tIns="40067" rIns="80133" bIns="40067" anchor="ctr"/>
          <a:lstStyle/>
          <a:p>
            <a:pPr fontAlgn="base">
              <a:spcBef>
                <a:spcPct val="80000"/>
              </a:spcBef>
              <a:spcAft>
                <a:spcPct val="0"/>
              </a:spcAft>
              <a:buClr>
                <a:srgbClr val="1E7FB8"/>
              </a:buClr>
              <a:buFont typeface="Wingdings" pitchFamily="2" charset="2"/>
              <a:buChar char="l"/>
            </a:pPr>
            <a:endParaRPr lang="en-US" sz="2500" dirty="0">
              <a:solidFill>
                <a:srgbClr val="000066"/>
              </a:solidFill>
            </a:endParaRPr>
          </a:p>
        </p:txBody>
      </p:sp>
      <p:sp>
        <p:nvSpPr>
          <p:cNvPr id="1030" name="Rectangle 14"/>
          <p:cNvSpPr>
            <a:spLocks noChangeArrowheads="1"/>
          </p:cNvSpPr>
          <p:nvPr/>
        </p:nvSpPr>
        <p:spPr bwMode="auto">
          <a:xfrm>
            <a:off x="359735"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018" fontAlgn="base">
              <a:spcBef>
                <a:spcPct val="0"/>
              </a:spcBef>
              <a:spcAft>
                <a:spcPct val="0"/>
              </a:spcAft>
            </a:pPr>
            <a:fld id="{F679382E-ABC6-4CA0-930B-F668A6CCD16C}" type="slidenum">
              <a:rPr lang="x-none" sz="1500" b="1">
                <a:solidFill>
                  <a:srgbClr val="72BBE8"/>
                </a:solidFill>
                <a:latin typeface="Arial Narrow" pitchFamily="34" charset="0"/>
              </a:rPr>
              <a:pPr algn="r" defTabSz="914018" fontAlgn="base">
                <a:spcBef>
                  <a:spcPct val="0"/>
                </a:spcBef>
                <a:spcAft>
                  <a:spcPct val="0"/>
                </a:spcAft>
              </a:pPr>
              <a:t>‹#›</a:t>
            </a:fld>
            <a:r>
              <a:rPr lang="en-GB" sz="1500" b="1" dirty="0">
                <a:solidFill>
                  <a:srgbClr val="72BBE8"/>
                </a:solidFill>
                <a:latin typeface="Arial Narrow" pitchFamily="34" charset="0"/>
              </a:rPr>
              <a:t> </a:t>
            </a:r>
            <a:r>
              <a:rPr lang="en-US" sz="2100" b="1" baseline="14000" dirty="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7"/>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827236" y="6268569"/>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a:lstStyle>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eaLnBrk="1" hangingPunct="1">
              <a:defRPr/>
            </a:pPr>
            <a:endParaRPr lang="en-GB" altLang="en-US" sz="1200" b="1" dirty="0" smtClean="0">
              <a:solidFill>
                <a:srgbClr val="BADDE1"/>
              </a:solidFill>
              <a:latin typeface="Arial Narrow" pitchFamily="34" charset="0"/>
              <a:cs typeface="Arial" charset="0"/>
            </a:endParaRPr>
          </a:p>
        </p:txBody>
      </p:sp>
    </p:spTree>
    <p:extLst>
      <p:ext uri="{BB962C8B-B14F-4D97-AF65-F5344CB8AC3E}">
        <p14:creationId xmlns:p14="http://schemas.microsoft.com/office/powerpoint/2010/main" val="1510389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par>
    </p:tnLst>
  </p:timing>
  <p:txStyles>
    <p:titleStyle>
      <a:lvl1pPr algn="ctr" defTabSz="914018" rtl="0" eaLnBrk="0" fontAlgn="base" hangingPunct="0">
        <a:spcBef>
          <a:spcPct val="0"/>
        </a:spcBef>
        <a:spcAft>
          <a:spcPct val="0"/>
        </a:spcAft>
        <a:defRPr sz="3500" b="1">
          <a:solidFill>
            <a:srgbClr val="000066"/>
          </a:solidFill>
          <a:latin typeface="+mj-lt"/>
          <a:ea typeface="+mj-ea"/>
          <a:cs typeface="+mj-cs"/>
        </a:defRPr>
      </a:lvl1pPr>
      <a:lvl2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5pPr>
      <a:lvl6pPr marL="400666" algn="ctr" defTabSz="914018" rtl="0" fontAlgn="base">
        <a:spcBef>
          <a:spcPct val="0"/>
        </a:spcBef>
        <a:spcAft>
          <a:spcPct val="0"/>
        </a:spcAft>
        <a:defRPr sz="3500" b="1">
          <a:solidFill>
            <a:srgbClr val="000066"/>
          </a:solidFill>
          <a:latin typeface="Arial" pitchFamily="34" charset="0"/>
          <a:cs typeface="Arial" pitchFamily="34" charset="0"/>
        </a:defRPr>
      </a:lvl6pPr>
      <a:lvl7pPr marL="801330" algn="ctr" defTabSz="914018" rtl="0" fontAlgn="base">
        <a:spcBef>
          <a:spcPct val="0"/>
        </a:spcBef>
        <a:spcAft>
          <a:spcPct val="0"/>
        </a:spcAft>
        <a:defRPr sz="3500" b="1">
          <a:solidFill>
            <a:srgbClr val="000066"/>
          </a:solidFill>
          <a:latin typeface="Arial" pitchFamily="34" charset="0"/>
          <a:cs typeface="Arial" pitchFamily="34" charset="0"/>
        </a:defRPr>
      </a:lvl7pPr>
      <a:lvl8pPr marL="1201995" algn="ctr" defTabSz="914018" rtl="0" fontAlgn="base">
        <a:spcBef>
          <a:spcPct val="0"/>
        </a:spcBef>
        <a:spcAft>
          <a:spcPct val="0"/>
        </a:spcAft>
        <a:defRPr sz="3500" b="1">
          <a:solidFill>
            <a:srgbClr val="000066"/>
          </a:solidFill>
          <a:latin typeface="Arial" pitchFamily="34" charset="0"/>
          <a:cs typeface="Arial" pitchFamily="34" charset="0"/>
        </a:defRPr>
      </a:lvl8pPr>
      <a:lvl9pPr marL="1602660" algn="ctr" defTabSz="914018" rtl="0" fontAlgn="base">
        <a:spcBef>
          <a:spcPct val="0"/>
        </a:spcBef>
        <a:spcAft>
          <a:spcPct val="0"/>
        </a:spcAft>
        <a:defRPr sz="3500" b="1">
          <a:solidFill>
            <a:srgbClr val="000066"/>
          </a:solidFill>
          <a:latin typeface="Arial" pitchFamily="34" charset="0"/>
          <a:cs typeface="Arial" pitchFamily="34" charset="0"/>
        </a:defRPr>
      </a:lvl9pPr>
    </p:titleStyle>
    <p:bodyStyle>
      <a:lvl1pPr marL="342235" indent="-342235" algn="l" defTabSz="914018"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504" indent="-282414" algn="l" defTabSz="914018"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252" indent="-269893"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3873" indent="-226766"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023" indent="-144685" algn="r" defTabSz="914018" rtl="1" eaLnBrk="0" fontAlgn="base" hangingPunct="0">
        <a:spcBef>
          <a:spcPct val="20000"/>
        </a:spcBef>
        <a:spcAft>
          <a:spcPct val="0"/>
        </a:spcAft>
        <a:buChar char="»"/>
        <a:defRPr sz="2000">
          <a:solidFill>
            <a:srgbClr val="000066"/>
          </a:solidFill>
          <a:latin typeface="+mn-lt"/>
          <a:cs typeface="+mn-cs"/>
        </a:defRPr>
      </a:lvl5pPr>
      <a:lvl6pPr marL="2388688" indent="-144685" algn="r" defTabSz="914018" rtl="1" fontAlgn="base">
        <a:spcBef>
          <a:spcPct val="20000"/>
        </a:spcBef>
        <a:spcAft>
          <a:spcPct val="0"/>
        </a:spcAft>
        <a:buChar char="»"/>
        <a:defRPr sz="2000">
          <a:solidFill>
            <a:srgbClr val="000066"/>
          </a:solidFill>
          <a:latin typeface="+mn-lt"/>
          <a:cs typeface="+mn-cs"/>
        </a:defRPr>
      </a:lvl6pPr>
      <a:lvl7pPr marL="2789353" indent="-144685" algn="r" defTabSz="914018" rtl="1" fontAlgn="base">
        <a:spcBef>
          <a:spcPct val="20000"/>
        </a:spcBef>
        <a:spcAft>
          <a:spcPct val="0"/>
        </a:spcAft>
        <a:buChar char="»"/>
        <a:defRPr sz="2000">
          <a:solidFill>
            <a:srgbClr val="000066"/>
          </a:solidFill>
          <a:latin typeface="+mn-lt"/>
          <a:cs typeface="+mn-cs"/>
        </a:defRPr>
      </a:lvl7pPr>
      <a:lvl8pPr marL="3190018" indent="-144685" algn="r" defTabSz="914018" rtl="1" fontAlgn="base">
        <a:spcBef>
          <a:spcPct val="20000"/>
        </a:spcBef>
        <a:spcAft>
          <a:spcPct val="0"/>
        </a:spcAft>
        <a:buChar char="»"/>
        <a:defRPr sz="2000">
          <a:solidFill>
            <a:srgbClr val="000066"/>
          </a:solidFill>
          <a:latin typeface="+mn-lt"/>
          <a:cs typeface="+mn-cs"/>
        </a:defRPr>
      </a:lvl8pPr>
      <a:lvl9pPr marL="3590683" indent="-144685" algn="r" defTabSz="914018"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330" rtl="0" eaLnBrk="1" latinLnBrk="0" hangingPunct="1">
        <a:defRPr sz="1600" kern="1200">
          <a:solidFill>
            <a:schemeClr val="tx1"/>
          </a:solidFill>
          <a:latin typeface="+mn-lt"/>
          <a:ea typeface="+mn-ea"/>
          <a:cs typeface="+mn-cs"/>
        </a:defRPr>
      </a:lvl1pPr>
      <a:lvl2pPr marL="400666" algn="l" defTabSz="801330" rtl="0" eaLnBrk="1" latinLnBrk="0" hangingPunct="1">
        <a:defRPr sz="1600" kern="1200">
          <a:solidFill>
            <a:schemeClr val="tx1"/>
          </a:solidFill>
          <a:latin typeface="+mn-lt"/>
          <a:ea typeface="+mn-ea"/>
          <a:cs typeface="+mn-cs"/>
        </a:defRPr>
      </a:lvl2pPr>
      <a:lvl3pPr marL="801330" algn="l" defTabSz="801330" rtl="0" eaLnBrk="1" latinLnBrk="0" hangingPunct="1">
        <a:defRPr sz="1600" kern="1200">
          <a:solidFill>
            <a:schemeClr val="tx1"/>
          </a:solidFill>
          <a:latin typeface="+mn-lt"/>
          <a:ea typeface="+mn-ea"/>
          <a:cs typeface="+mn-cs"/>
        </a:defRPr>
      </a:lvl3pPr>
      <a:lvl4pPr marL="1201995" algn="l" defTabSz="801330" rtl="0" eaLnBrk="1" latinLnBrk="0" hangingPunct="1">
        <a:defRPr sz="1600" kern="1200">
          <a:solidFill>
            <a:schemeClr val="tx1"/>
          </a:solidFill>
          <a:latin typeface="+mn-lt"/>
          <a:ea typeface="+mn-ea"/>
          <a:cs typeface="+mn-cs"/>
        </a:defRPr>
      </a:lvl4pPr>
      <a:lvl5pPr marL="1602660" algn="l" defTabSz="801330" rtl="0" eaLnBrk="1" latinLnBrk="0" hangingPunct="1">
        <a:defRPr sz="1600" kern="1200">
          <a:solidFill>
            <a:schemeClr val="tx1"/>
          </a:solidFill>
          <a:latin typeface="+mn-lt"/>
          <a:ea typeface="+mn-ea"/>
          <a:cs typeface="+mn-cs"/>
        </a:defRPr>
      </a:lvl5pPr>
      <a:lvl6pPr marL="2003326" algn="l" defTabSz="801330" rtl="0" eaLnBrk="1" latinLnBrk="0" hangingPunct="1">
        <a:defRPr sz="1600" kern="1200">
          <a:solidFill>
            <a:schemeClr val="tx1"/>
          </a:solidFill>
          <a:latin typeface="+mn-lt"/>
          <a:ea typeface="+mn-ea"/>
          <a:cs typeface="+mn-cs"/>
        </a:defRPr>
      </a:lvl6pPr>
      <a:lvl7pPr marL="2403991" algn="l" defTabSz="801330" rtl="0" eaLnBrk="1" latinLnBrk="0" hangingPunct="1">
        <a:defRPr sz="1600" kern="1200">
          <a:solidFill>
            <a:schemeClr val="tx1"/>
          </a:solidFill>
          <a:latin typeface="+mn-lt"/>
          <a:ea typeface="+mn-ea"/>
          <a:cs typeface="+mn-cs"/>
        </a:defRPr>
      </a:lvl7pPr>
      <a:lvl8pPr marL="2804656" algn="l" defTabSz="801330" rtl="0" eaLnBrk="1" latinLnBrk="0" hangingPunct="1">
        <a:defRPr sz="1600" kern="1200">
          <a:solidFill>
            <a:schemeClr val="tx1"/>
          </a:solidFill>
          <a:latin typeface="+mn-lt"/>
          <a:ea typeface="+mn-ea"/>
          <a:cs typeface="+mn-cs"/>
        </a:defRPr>
      </a:lvl8pPr>
      <a:lvl9pPr marL="3205320" algn="l" defTabSz="8013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47" tIns="40074" rIns="80147" bIns="40074"/>
          <a:lstStyle/>
          <a:p>
            <a:pPr defTabSz="914400" fontAlgn="base">
              <a:spcBef>
                <a:spcPct val="80000"/>
              </a:spcBef>
              <a:spcAft>
                <a:spcPct val="0"/>
              </a:spcAft>
              <a:buClr>
                <a:srgbClr val="1E7FB8"/>
              </a:buClr>
              <a:buFont typeface="Wingdings" pitchFamily="2" charset="2"/>
              <a:buChar char="l"/>
            </a:pPr>
            <a:endParaRPr lang="en-GB" sz="2500" dirty="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47" tIns="40074" rIns="80147" bIns="40074" anchor="ctr"/>
          <a:lstStyle/>
          <a:p>
            <a:pPr defTabSz="914400" fontAlgn="base">
              <a:spcBef>
                <a:spcPct val="80000"/>
              </a:spcBef>
              <a:spcAft>
                <a:spcPct val="0"/>
              </a:spcAft>
              <a:buClr>
                <a:srgbClr val="1E7FB8"/>
              </a:buClr>
              <a:buFont typeface="Wingdings" pitchFamily="2" charset="2"/>
              <a:buChar char="l"/>
            </a:pPr>
            <a:endParaRPr lang="en-US" sz="2500" dirty="0">
              <a:solidFill>
                <a:srgbClr val="000066"/>
              </a:solidFill>
            </a:endParaRPr>
          </a:p>
        </p:txBody>
      </p:sp>
      <p:sp>
        <p:nvSpPr>
          <p:cNvPr id="1030" name="Rectangle 14"/>
          <p:cNvSpPr>
            <a:spLocks noChangeArrowheads="1"/>
          </p:cNvSpPr>
          <p:nvPr/>
        </p:nvSpPr>
        <p:spPr bwMode="auto">
          <a:xfrm>
            <a:off x="359734"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179" fontAlgn="base">
              <a:spcBef>
                <a:spcPct val="0"/>
              </a:spcBef>
              <a:spcAft>
                <a:spcPct val="0"/>
              </a:spcAft>
            </a:pPr>
            <a:fld id="{F679382E-ABC6-4CA0-930B-F668A6CCD16C}" type="slidenum">
              <a:rPr lang="x-none" sz="1500" b="1">
                <a:solidFill>
                  <a:srgbClr val="72BBE8"/>
                </a:solidFill>
                <a:latin typeface="Arial Narrow" pitchFamily="34" charset="0"/>
              </a:rPr>
              <a:pPr algn="r" defTabSz="914179" fontAlgn="base">
                <a:spcBef>
                  <a:spcPct val="0"/>
                </a:spcBef>
                <a:spcAft>
                  <a:spcPct val="0"/>
                </a:spcAft>
              </a:pPr>
              <a:t>‹#›</a:t>
            </a:fld>
            <a:r>
              <a:rPr lang="en-GB" sz="1500" b="1" dirty="0">
                <a:solidFill>
                  <a:srgbClr val="72BBE8"/>
                </a:solidFill>
                <a:latin typeface="Arial Narrow" pitchFamily="34" charset="0"/>
              </a:rPr>
              <a:t> </a:t>
            </a:r>
            <a:r>
              <a:rPr lang="en-US" sz="2100" b="1" baseline="14000" dirty="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6"/>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6"/>
          <p:cNvSpPr>
            <a:spLocks noChangeArrowheads="1"/>
          </p:cNvSpPr>
          <p:nvPr/>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eaLnBrk="1" hangingPunct="1">
              <a:defRPr/>
            </a:pPr>
            <a:endParaRPr lang="en-GB" altLang="en-US" sz="1200" b="1" dirty="0" smtClean="0">
              <a:solidFill>
                <a:srgbClr val="BADDE1"/>
              </a:solidFill>
              <a:latin typeface="Arial Narrow" pitchFamily="34" charset="0"/>
              <a:cs typeface="Arial" charset="0"/>
            </a:endParaRPr>
          </a:p>
        </p:txBody>
      </p:sp>
    </p:spTree>
    <p:extLst>
      <p:ext uri="{BB962C8B-B14F-4D97-AF65-F5344CB8AC3E}">
        <p14:creationId xmlns:p14="http://schemas.microsoft.com/office/powerpoint/2010/main" val="1924949500"/>
      </p:ext>
    </p:extLst>
  </p:cSld>
  <p:clrMap bg1="lt1" tx1="dk1" bg2="lt2" tx2="dk2" accent1="accent1" accent2="accent2" accent3="accent3" accent4="accent4" accent5="accent5" accent6="accent6" hlink="hlink" folHlink="folHlink"/>
  <p:sldLayoutIdLst>
    <p:sldLayoutId id="2147483677" r:id="rId1"/>
    <p:sldLayoutId id="2147483676"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p:titleStyle>
    <p:bodyStyle>
      <a:lvl1pPr marL="342295" indent="-342295" algn="l" defTabSz="914179"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646" indent="-282464" algn="l" defTabSz="914179"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474" indent="-269940"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4167" indent="-226806"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374" indent="-144710" algn="r" defTabSz="914179" rtl="1" eaLnBrk="0" fontAlgn="base" hangingPunct="0">
        <a:spcBef>
          <a:spcPct val="20000"/>
        </a:spcBef>
        <a:spcAft>
          <a:spcPct val="0"/>
        </a:spcAft>
        <a:buChar char="»"/>
        <a:defRPr sz="2000">
          <a:solidFill>
            <a:srgbClr val="000066"/>
          </a:solidFill>
          <a:latin typeface="+mn-lt"/>
          <a:cs typeface="+mn-cs"/>
        </a:defRPr>
      </a:lvl5pPr>
      <a:lvl6pPr marL="2389109" indent="-144710" algn="r" defTabSz="914179" rtl="1" fontAlgn="base">
        <a:spcBef>
          <a:spcPct val="20000"/>
        </a:spcBef>
        <a:spcAft>
          <a:spcPct val="0"/>
        </a:spcAft>
        <a:buChar char="»"/>
        <a:defRPr sz="2000">
          <a:solidFill>
            <a:srgbClr val="000066"/>
          </a:solidFill>
          <a:latin typeface="+mn-lt"/>
          <a:cs typeface="+mn-cs"/>
        </a:defRPr>
      </a:lvl6pPr>
      <a:lvl7pPr marL="2789845" indent="-144710" algn="r" defTabSz="914179" rtl="1" fontAlgn="base">
        <a:spcBef>
          <a:spcPct val="20000"/>
        </a:spcBef>
        <a:spcAft>
          <a:spcPct val="0"/>
        </a:spcAft>
        <a:buChar char="»"/>
        <a:defRPr sz="2000">
          <a:solidFill>
            <a:srgbClr val="000066"/>
          </a:solidFill>
          <a:latin typeface="+mn-lt"/>
          <a:cs typeface="+mn-cs"/>
        </a:defRPr>
      </a:lvl7pPr>
      <a:lvl8pPr marL="3190581" indent="-144710" algn="r" defTabSz="914179" rtl="1" fontAlgn="base">
        <a:spcBef>
          <a:spcPct val="20000"/>
        </a:spcBef>
        <a:spcAft>
          <a:spcPct val="0"/>
        </a:spcAft>
        <a:buChar char="»"/>
        <a:defRPr sz="2000">
          <a:solidFill>
            <a:srgbClr val="000066"/>
          </a:solidFill>
          <a:latin typeface="+mn-lt"/>
          <a:cs typeface="+mn-cs"/>
        </a:defRPr>
      </a:lvl8pPr>
      <a:lvl9pPr marL="3591317" indent="-144710" algn="r" defTabSz="914179"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15.png"/><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27.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88" y="2420938"/>
            <a:ext cx="9140825" cy="1673225"/>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en-US" sz="4400" kern="0" dirty="0">
              <a:effectLst>
                <a:outerShdw blurRad="38100" dist="38100" dir="2700000" algn="tl">
                  <a:srgbClr val="000000">
                    <a:alpha val="43137"/>
                  </a:srgbClr>
                </a:outerShdw>
              </a:effectLst>
              <a:ea typeface="Verdana" pitchFamily="34" charset="0"/>
              <a:cs typeface="Verdana" pitchFamily="34" charset="0"/>
            </a:endParaRPr>
          </a:p>
          <a:p>
            <a:pPr algn="ctr">
              <a:defRPr/>
            </a:pPr>
            <a:r>
              <a:rPr lang="en-GB" sz="4000" b="1" dirty="0">
                <a:solidFill>
                  <a:schemeClr val="bg1"/>
                </a:solidFill>
                <a:effectLst>
                  <a:outerShdw blurRad="38100" dist="38100" dir="2700000" algn="tl">
                    <a:srgbClr val="000000">
                      <a:alpha val="43137"/>
                    </a:srgbClr>
                  </a:outerShdw>
                </a:effectLst>
              </a:rPr>
              <a:t>Emergency Risk Communications</a:t>
            </a:r>
            <a:br>
              <a:rPr lang="en-GB" sz="4000" b="1" dirty="0">
                <a:solidFill>
                  <a:schemeClr val="bg1"/>
                </a:solidFill>
                <a:effectLst>
                  <a:outerShdw blurRad="38100" dist="38100" dir="2700000" algn="tl">
                    <a:srgbClr val="000000">
                      <a:alpha val="43137"/>
                    </a:srgbClr>
                  </a:outerShdw>
                </a:effectLst>
              </a:rPr>
            </a:br>
            <a:r>
              <a:rPr lang="en-GB" sz="4000" b="1" dirty="0">
                <a:solidFill>
                  <a:schemeClr val="bg1"/>
                </a:solidFill>
                <a:effectLst>
                  <a:outerShdw blurRad="38100" dist="38100" dir="2700000" algn="tl">
                    <a:srgbClr val="000000">
                      <a:alpha val="43137"/>
                    </a:srgbClr>
                  </a:outerShdw>
                </a:effectLst>
              </a:rPr>
              <a:t>Principles and Practice</a:t>
            </a:r>
            <a:r>
              <a:rPr lang="en-US" sz="4000" b="1" dirty="0">
                <a:solidFill>
                  <a:schemeClr val="bg1"/>
                </a:solidFill>
                <a:effectLst>
                  <a:outerShdw blurRad="38100" dist="38100" dir="2700000" algn="tl">
                    <a:srgbClr val="000000">
                      <a:alpha val="43137"/>
                    </a:srgbClr>
                  </a:outerShdw>
                </a:effectLst>
              </a:rPr>
              <a:t/>
            </a:r>
            <a:br>
              <a:rPr lang="en-US" sz="4000" b="1" dirty="0">
                <a:solidFill>
                  <a:schemeClr val="bg1"/>
                </a:solidFill>
                <a:effectLst>
                  <a:outerShdw blurRad="38100" dist="38100" dir="2700000" algn="tl">
                    <a:srgbClr val="000000">
                      <a:alpha val="43137"/>
                    </a:srgbClr>
                  </a:outerShdw>
                </a:effectLst>
              </a:rPr>
            </a:br>
            <a:endParaRPr lang="en-US" sz="4000" b="1" dirty="0">
              <a:solidFill>
                <a:schemeClr val="bg1"/>
              </a:solidFill>
              <a:effectLst>
                <a:outerShdw blurRad="38100" dist="38100" dir="2700000" algn="tl">
                  <a:srgbClr val="000000">
                    <a:alpha val="43137"/>
                  </a:srgbClr>
                </a:outerShdw>
              </a:effectLst>
            </a:endParaRPr>
          </a:p>
          <a:p>
            <a:pPr algn="ctr">
              <a:buFontTx/>
              <a:buChar char="•"/>
              <a:defRPr/>
            </a:pPr>
            <a:endParaRPr lang="en-GB" altLang="en-US" sz="2000" dirty="0">
              <a:effectLst>
                <a:outerShdw blurRad="38100" dist="38100" dir="2700000" algn="tl">
                  <a:srgbClr val="000000">
                    <a:alpha val="43137"/>
                  </a:srgbClr>
                </a:outerShdw>
              </a:effectLst>
              <a:ea typeface="Verdana" pitchFamily="34" charset="0"/>
              <a:cs typeface="Arial" charset="0"/>
            </a:endParaRPr>
          </a:p>
        </p:txBody>
      </p:sp>
    </p:spTree>
    <p:extLst>
      <p:ext uri="{BB962C8B-B14F-4D97-AF65-F5344CB8AC3E}">
        <p14:creationId xmlns:p14="http://schemas.microsoft.com/office/powerpoint/2010/main" val="1094872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16" t="19183" r="1679" b="3584"/>
          <a:stretch/>
        </p:blipFill>
        <p:spPr bwMode="auto">
          <a:xfrm>
            <a:off x="662479" y="1057275"/>
            <a:ext cx="7860508" cy="4724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23"/>
          <p:cNvSpPr>
            <a:spLocks noGrp="1" noChangeArrowheads="1"/>
          </p:cNvSpPr>
          <p:nvPr>
            <p:ph type="title"/>
          </p:nvPr>
        </p:nvSpPr>
        <p:spPr bwMode="auto">
          <a:xfrm>
            <a:off x="191069" y="253948"/>
            <a:ext cx="8952931" cy="538609"/>
          </a:xfrm>
          <a:prstGeom prst="rect">
            <a:avLst/>
          </a:prstGeom>
          <a:noFill/>
          <a:ln w="9525">
            <a:noFill/>
            <a:miter lim="800000"/>
            <a:headEnd/>
            <a:tailEnd/>
          </a:ln>
        </p:spPr>
        <p:txBody>
          <a:bodyPr wrap="square">
            <a:spAutoFit/>
          </a:bodyPr>
          <a:lstStyle/>
          <a:p>
            <a:pPr algn="l"/>
            <a:r>
              <a:rPr lang="en-US" altLang="ja-JP" kern="1200" dirty="0">
                <a:effectLst>
                  <a:outerShdw blurRad="38100" dist="38100" dir="2700000" algn="tl">
                    <a:srgbClr val="000000">
                      <a:alpha val="43137"/>
                    </a:srgbClr>
                  </a:outerShdw>
                </a:effectLst>
              </a:rPr>
              <a:t>The lifecycle of crisis communication</a:t>
            </a:r>
            <a:endParaRPr lang="en-US" altLang="zh-CN" kern="1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1050503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
          <p:cNvSpPr txBox="1">
            <a:spLocks noChangeArrowheads="1"/>
          </p:cNvSpPr>
          <p:nvPr/>
        </p:nvSpPr>
        <p:spPr bwMode="auto">
          <a:xfrm>
            <a:off x="-13575" y="827135"/>
            <a:ext cx="9279748" cy="35280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spAutoFit/>
          </a:bodyPr>
          <a:lstStyle>
            <a:lvl1pPr eaLnBrk="0" hangingPunct="0">
              <a:defRPr sz="2800">
                <a:solidFill>
                  <a:srgbClr val="000066"/>
                </a:solidFill>
                <a:latin typeface="Arial" pitchFamily="34" charset="0"/>
                <a:cs typeface="Arial" pitchFamily="34" charset="0"/>
              </a:defRPr>
            </a:lvl1pPr>
            <a:lvl2pPr marL="742950" indent="-285750"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eaLnBrk="0" hangingPunct="0">
              <a:spcBef>
                <a:spcPct val="20000"/>
              </a:spcBef>
              <a:buChar char="•"/>
              <a:defRPr sz="2400">
                <a:solidFill>
                  <a:srgbClr val="000066"/>
                </a:solidFill>
                <a:latin typeface="Arial Narrow" pitchFamily="34" charset="0"/>
                <a:cs typeface="Arial" pitchFamily="34" charset="0"/>
              </a:defRPr>
            </a:lvl3pPr>
            <a:lvl4pPr marL="1600200" indent="-228600" eaLnBrk="0" hangingPunct="0">
              <a:spcBef>
                <a:spcPct val="20000"/>
              </a:spcBef>
              <a:buChar char="–"/>
              <a:defRPr sz="2400">
                <a:solidFill>
                  <a:srgbClr val="000066"/>
                </a:solidFill>
                <a:latin typeface="Arial Narrow" pitchFamily="34" charset="0"/>
                <a:cs typeface="Arial" pitchFamily="34" charset="0"/>
              </a:defRPr>
            </a:lvl4pPr>
            <a:lvl5pPr marL="2057400" indent="-228600" algn="r" rtl="1" eaLnBrk="0" hangingPunct="0">
              <a:spcBef>
                <a:spcPct val="20000"/>
              </a:spcBef>
              <a:buChar char="»"/>
              <a:defRPr sz="2300">
                <a:solidFill>
                  <a:srgbClr val="000066"/>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p:txBody>
      </p:sp>
      <p:sp>
        <p:nvSpPr>
          <p:cNvPr id="9" name="AutoShape 35"/>
          <p:cNvSpPr>
            <a:spLocks noChangeArrowheads="1"/>
          </p:cNvSpPr>
          <p:nvPr/>
        </p:nvSpPr>
        <p:spPr bwMode="auto">
          <a:xfrm>
            <a:off x="4888051" y="590972"/>
            <a:ext cx="1295038" cy="898171"/>
          </a:xfrm>
          <a:prstGeom prst="irregularSeal2">
            <a:avLst/>
          </a:prstGeom>
          <a:solidFill>
            <a:srgbClr val="EF1956"/>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eaLnBrk="0" hangingPunct="0">
              <a:spcBef>
                <a:spcPct val="0"/>
              </a:spcBef>
              <a:defRPr/>
            </a:pPr>
            <a:r>
              <a:rPr lang="es-ES" sz="1500" b="1" dirty="0">
                <a:solidFill>
                  <a:schemeClr val="bg1"/>
                </a:solidFill>
                <a:latin typeface="Gill Sans" charset="0"/>
                <a:ea typeface="ヒラギノ角ゴ ProN W3" pitchFamily="-64" charset="-128"/>
                <a:cs typeface="Tahoma" pitchFamily="34" charset="0"/>
              </a:rPr>
              <a:t>CRISIS</a:t>
            </a:r>
          </a:p>
        </p:txBody>
      </p:sp>
      <p:sp>
        <p:nvSpPr>
          <p:cNvPr id="11" name="AutoShape 11"/>
          <p:cNvSpPr>
            <a:spLocks/>
          </p:cNvSpPr>
          <p:nvPr/>
        </p:nvSpPr>
        <p:spPr bwMode="auto">
          <a:xfrm>
            <a:off x="7632370" y="775425"/>
            <a:ext cx="1424750" cy="454992"/>
          </a:xfrm>
          <a:prstGeom prst="roundRect">
            <a:avLst>
              <a:gd name="adj" fmla="val 16667"/>
            </a:avLst>
          </a:prstGeom>
          <a:gradFill flip="none" rotWithShape="1">
            <a:gsLst>
              <a:gs pos="0">
                <a:srgbClr val="92D050">
                  <a:shade val="30000"/>
                  <a:satMod val="115000"/>
                </a:srgbClr>
              </a:gs>
              <a:gs pos="0">
                <a:srgbClr val="92D050">
                  <a:shade val="67500"/>
                  <a:satMod val="115000"/>
                </a:srgbClr>
              </a:gs>
              <a:gs pos="88000">
                <a:srgbClr val="92D050">
                  <a:shade val="100000"/>
                  <a:satMod val="115000"/>
                </a:srgbClr>
              </a:gs>
            </a:gsLst>
            <a:path path="circle">
              <a:fillToRect l="100000" t="100000"/>
            </a:path>
            <a:tileRect r="-100000" b="-100000"/>
          </a:gra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700" b="1" dirty="0">
                <a:solidFill>
                  <a:srgbClr val="1E7FB8"/>
                </a:solidFill>
                <a:latin typeface="Arial Narrow" pitchFamily="34" charset="0"/>
                <a:ea typeface="ヒラギノ角ゴ ProN W3" pitchFamily="-64" charset="-128"/>
                <a:sym typeface="Gill Sans" charset="0"/>
              </a:rPr>
              <a:t>Evaluation</a:t>
            </a:r>
          </a:p>
        </p:txBody>
      </p:sp>
      <p:sp>
        <p:nvSpPr>
          <p:cNvPr id="12" name="AutoShape 13"/>
          <p:cNvSpPr>
            <a:spLocks/>
          </p:cNvSpPr>
          <p:nvPr/>
        </p:nvSpPr>
        <p:spPr bwMode="auto">
          <a:xfrm>
            <a:off x="2486277" y="803802"/>
            <a:ext cx="2211242" cy="454992"/>
          </a:xfrm>
          <a:prstGeom prst="roundRect">
            <a:avLst>
              <a:gd name="adj" fmla="val 16667"/>
            </a:avLst>
          </a:prstGeom>
          <a:solidFill>
            <a:srgbClr val="FF9933"/>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700" b="1" dirty="0">
                <a:solidFill>
                  <a:srgbClr val="1E7FB8"/>
                </a:solidFill>
                <a:latin typeface="Arial Narrow" pitchFamily="34" charset="0"/>
                <a:ea typeface="ヒラギノ角ゴ ProN W3" pitchFamily="-64" charset="-128"/>
                <a:sym typeface="Gill Sans" charset="0"/>
              </a:rPr>
              <a:t>Response and Control</a:t>
            </a:r>
          </a:p>
        </p:txBody>
      </p:sp>
      <p:sp>
        <p:nvSpPr>
          <p:cNvPr id="13" name="AutoShape 14"/>
          <p:cNvSpPr>
            <a:spLocks/>
          </p:cNvSpPr>
          <p:nvPr/>
        </p:nvSpPr>
        <p:spPr bwMode="auto">
          <a:xfrm>
            <a:off x="99097" y="812561"/>
            <a:ext cx="2267265" cy="454992"/>
          </a:xfrm>
          <a:prstGeom prst="roundRect">
            <a:avLst>
              <a:gd name="adj" fmla="val 16667"/>
            </a:avLst>
          </a:prstGeom>
          <a:solidFill>
            <a:srgbClr val="FFFF99"/>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700" b="1" dirty="0">
                <a:solidFill>
                  <a:srgbClr val="1E7FB8"/>
                </a:solidFill>
                <a:latin typeface="Arial Narrow" pitchFamily="34" charset="0"/>
                <a:ea typeface="ヒラギノ角ゴ ProN W3" pitchFamily="-64" charset="-128"/>
                <a:sym typeface="Gill Sans" charset="0"/>
              </a:rPr>
              <a:t>Preparation</a:t>
            </a:r>
          </a:p>
        </p:txBody>
      </p:sp>
      <p:sp>
        <p:nvSpPr>
          <p:cNvPr id="14" name="AutoShape 25"/>
          <p:cNvSpPr>
            <a:spLocks noChangeArrowheads="1"/>
          </p:cNvSpPr>
          <p:nvPr/>
        </p:nvSpPr>
        <p:spPr bwMode="auto">
          <a:xfrm>
            <a:off x="99097" y="3514022"/>
            <a:ext cx="2219483" cy="2659401"/>
          </a:xfrm>
          <a:prstGeom prst="upArrowCallout">
            <a:avLst>
              <a:gd name="adj1" fmla="val 41593"/>
              <a:gd name="adj2" fmla="val 29060"/>
              <a:gd name="adj3" fmla="val 17384"/>
              <a:gd name="adj4" fmla="val 74468"/>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nchor="ctr"/>
          <a:lstStyle>
            <a:lvl1pPr marL="207963" indent="-207963"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spcBef>
                <a:spcPct val="20000"/>
              </a:spcBef>
              <a:buClr>
                <a:srgbClr val="000099"/>
              </a:buClr>
              <a:buSzPct val="60000"/>
              <a:buFont typeface="Wingdings" pitchFamily="2" charset="2"/>
              <a:buChar char="§"/>
            </a:pPr>
            <a:r>
              <a:rPr lang="en-US" altLang="en-US" sz="1400" b="1" dirty="0">
                <a:solidFill>
                  <a:srgbClr val="002060"/>
                </a:solidFill>
              </a:rPr>
              <a:t>Assess</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Coordinate committee</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Crisis and media plan</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Listening mechanisms</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Message development</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Training</a:t>
            </a:r>
          </a:p>
        </p:txBody>
      </p:sp>
      <p:sp>
        <p:nvSpPr>
          <p:cNvPr id="15" name="AutoShape 26"/>
          <p:cNvSpPr>
            <a:spLocks noChangeArrowheads="1"/>
          </p:cNvSpPr>
          <p:nvPr/>
        </p:nvSpPr>
        <p:spPr bwMode="auto">
          <a:xfrm>
            <a:off x="2486907" y="3616252"/>
            <a:ext cx="2275140" cy="2557171"/>
          </a:xfrm>
          <a:prstGeom prst="upArrowCallout">
            <a:avLst>
              <a:gd name="adj1" fmla="val 53289"/>
              <a:gd name="adj2" fmla="val 37234"/>
              <a:gd name="adj3" fmla="val 17380"/>
              <a:gd name="adj4" fmla="val 74468"/>
            </a:avLst>
          </a:prstGeom>
          <a:solidFill>
            <a:srgbClr val="FF9933"/>
          </a:solidFill>
          <a:ln>
            <a:noFill/>
          </a:ln>
          <a:extLst/>
        </p:spPr>
        <p:txBody>
          <a:bodyPr wrap="none" lIns="91424" tIns="45712" rIns="91424" bIns="45712" anchor="ctr"/>
          <a:lstStyle/>
          <a:p>
            <a:pPr marL="179497" indent="-160016" defTabSz="914179">
              <a:spcBef>
                <a:spcPct val="20000"/>
              </a:spcBef>
              <a:buClr>
                <a:srgbClr val="000099"/>
              </a:buClr>
              <a:buSzPct val="60000"/>
              <a:buFont typeface="Wingdings" pitchFamily="2" charset="2"/>
              <a:buChar char="§"/>
              <a:defRPr/>
            </a:pPr>
            <a:r>
              <a:rPr lang="en-US" sz="1400" b="1" dirty="0">
                <a:solidFill>
                  <a:srgbClr val="002060"/>
                </a:solidFill>
              </a:rPr>
              <a:t>Social mobilization</a:t>
            </a:r>
          </a:p>
          <a:p>
            <a:pPr marL="179497" indent="-160016" defTabSz="914179">
              <a:spcBef>
                <a:spcPct val="20000"/>
              </a:spcBef>
              <a:buClr>
                <a:srgbClr val="000099"/>
              </a:buClr>
              <a:buSzPct val="60000"/>
              <a:buFont typeface="Wingdings" pitchFamily="2" charset="2"/>
              <a:buChar char="§"/>
              <a:defRPr/>
            </a:pPr>
            <a:r>
              <a:rPr lang="en-US" sz="1400" b="1" dirty="0">
                <a:solidFill>
                  <a:srgbClr val="002060"/>
                </a:solidFill>
              </a:rPr>
              <a:t>Don’t forget: decision-</a:t>
            </a:r>
          </a:p>
          <a:p>
            <a:pPr marL="19480" defTabSz="914179">
              <a:spcBef>
                <a:spcPct val="20000"/>
              </a:spcBef>
              <a:buClr>
                <a:srgbClr val="000099"/>
              </a:buClr>
              <a:buSzPct val="60000"/>
              <a:defRPr/>
            </a:pPr>
            <a:r>
              <a:rPr lang="en-US" sz="1400" b="1" dirty="0">
                <a:solidFill>
                  <a:srgbClr val="002060"/>
                </a:solidFill>
              </a:rPr>
              <a:t>   makers &amp; health </a:t>
            </a:r>
          </a:p>
          <a:p>
            <a:pPr marL="19480" defTabSz="914179">
              <a:spcBef>
                <a:spcPct val="20000"/>
              </a:spcBef>
              <a:buClr>
                <a:srgbClr val="000099"/>
              </a:buClr>
              <a:buSzPct val="60000"/>
              <a:defRPr/>
            </a:pPr>
            <a:r>
              <a:rPr lang="en-US" sz="1400" b="1" dirty="0">
                <a:solidFill>
                  <a:srgbClr val="002060"/>
                </a:solidFill>
              </a:rPr>
              <a:t>   professionals</a:t>
            </a:r>
          </a:p>
          <a:p>
            <a:pPr marL="179497" indent="-160016" defTabSz="914179">
              <a:spcBef>
                <a:spcPct val="20000"/>
              </a:spcBef>
              <a:buClr>
                <a:srgbClr val="000099"/>
              </a:buClr>
              <a:buSzPct val="60000"/>
              <a:buFont typeface="Wingdings" pitchFamily="2" charset="2"/>
              <a:buChar char="§"/>
              <a:defRPr/>
            </a:pPr>
            <a:r>
              <a:rPr lang="en-US" sz="1400" b="1" dirty="0">
                <a:solidFill>
                  <a:srgbClr val="002060"/>
                </a:solidFill>
              </a:rPr>
              <a:t>Message Development </a:t>
            </a:r>
          </a:p>
        </p:txBody>
      </p:sp>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04" y="1505303"/>
            <a:ext cx="7819097" cy="212521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Line 2"/>
          <p:cNvSpPr>
            <a:spLocks noChangeShapeType="1"/>
          </p:cNvSpPr>
          <p:nvPr/>
        </p:nvSpPr>
        <p:spPr bwMode="auto">
          <a:xfrm>
            <a:off x="351589" y="3500933"/>
            <a:ext cx="7977922" cy="69113"/>
          </a:xfrm>
          <a:prstGeom prst="line">
            <a:avLst/>
          </a:prstGeom>
          <a:noFill/>
          <a:ln w="76200">
            <a:solidFill>
              <a:srgbClr val="002060"/>
            </a:solidFill>
            <a:round/>
            <a:headEnd/>
            <a:tailEnd type="triangle" w="med" len="me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18" name="AutoShape 26"/>
          <p:cNvSpPr>
            <a:spLocks noChangeArrowheads="1"/>
          </p:cNvSpPr>
          <p:nvPr/>
        </p:nvSpPr>
        <p:spPr bwMode="auto">
          <a:xfrm>
            <a:off x="4800057" y="3594654"/>
            <a:ext cx="1373772" cy="2578770"/>
          </a:xfrm>
          <a:prstGeom prst="upArrowCallout">
            <a:avLst>
              <a:gd name="adj1" fmla="val 53287"/>
              <a:gd name="adj2" fmla="val 37236"/>
              <a:gd name="adj3" fmla="val 17378"/>
              <a:gd name="adj4" fmla="val 74468"/>
            </a:avLst>
          </a:prstGeom>
          <a:solidFill>
            <a:srgbClr val="EF195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nchor="ctr"/>
          <a:lstStyle>
            <a:lvl1pPr marL="22225"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spcBef>
                <a:spcPct val="20000"/>
              </a:spcBef>
              <a:buClr>
                <a:srgbClr val="000099"/>
              </a:buClr>
              <a:buSzPct val="60000"/>
              <a:buFont typeface="Wingdings" pitchFamily="2" charset="2"/>
              <a:buNone/>
            </a:pPr>
            <a:r>
              <a:rPr lang="en-US" altLang="en-US" sz="1400">
                <a:solidFill>
                  <a:schemeClr val="tx1"/>
                </a:solidFill>
              </a:rPr>
              <a:t>    </a:t>
            </a:r>
            <a:r>
              <a:rPr lang="en-US" altLang="en-US" sz="1400" b="1">
                <a:solidFill>
                  <a:srgbClr val="002060"/>
                </a:solidFill>
              </a:rPr>
              <a:t>Activate</a:t>
            </a:r>
          </a:p>
          <a:p>
            <a:pPr eaLnBrk="1" hangingPunct="1">
              <a:spcBef>
                <a:spcPct val="20000"/>
              </a:spcBef>
              <a:buClr>
                <a:srgbClr val="000099"/>
              </a:buClr>
              <a:buSzPct val="60000"/>
              <a:buFont typeface="Wingdings" pitchFamily="2" charset="2"/>
              <a:buNone/>
            </a:pPr>
            <a:r>
              <a:rPr lang="en-US" altLang="en-US" sz="1400" b="1">
                <a:solidFill>
                  <a:srgbClr val="002060"/>
                </a:solidFill>
              </a:rPr>
              <a:t>   crisis plan</a:t>
            </a:r>
          </a:p>
        </p:txBody>
      </p:sp>
      <p:sp>
        <p:nvSpPr>
          <p:cNvPr id="19" name="AutoShape 25"/>
          <p:cNvSpPr>
            <a:spLocks noChangeArrowheads="1"/>
          </p:cNvSpPr>
          <p:nvPr/>
        </p:nvSpPr>
        <p:spPr bwMode="auto">
          <a:xfrm>
            <a:off x="6660232" y="3616251"/>
            <a:ext cx="2396889" cy="2578769"/>
          </a:xfrm>
          <a:prstGeom prst="upArrowCallout">
            <a:avLst>
              <a:gd name="adj1" fmla="val 41593"/>
              <a:gd name="adj2" fmla="val 29060"/>
              <a:gd name="adj3" fmla="val 17380"/>
              <a:gd name="adj4" fmla="val 74468"/>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nchor="ctr"/>
          <a:lstStyle>
            <a:lvl1pPr marL="207963" indent="-207963" defTabSz="1042988" eaLnBrk="0" hangingPunct="0">
              <a:defRPr sz="2800">
                <a:solidFill>
                  <a:srgbClr val="000066"/>
                </a:solidFill>
                <a:latin typeface="Arial" pitchFamily="34" charset="0"/>
                <a:cs typeface="Arial" pitchFamily="34" charset="0"/>
              </a:defRPr>
            </a:lvl1pPr>
            <a:lvl2pPr marL="742950" indent="-285750" defTabSz="1042988" eaLnBrk="0" hangingPunct="0">
              <a:spcBef>
                <a:spcPct val="20000"/>
              </a:spcBef>
              <a:buFont typeface="Arial" pitchFamily="34" charset="0"/>
              <a:buChar char="–"/>
              <a:defRPr sz="2400">
                <a:solidFill>
                  <a:srgbClr val="000066"/>
                </a:solidFill>
                <a:latin typeface="Arial" pitchFamily="34" charset="0"/>
                <a:cs typeface="Arial" pitchFamily="34" charset="0"/>
              </a:defRPr>
            </a:lvl2pPr>
            <a:lvl3pPr marL="1143000" indent="-228600" defTabSz="1042988" eaLnBrk="0" hangingPunct="0">
              <a:spcBef>
                <a:spcPct val="20000"/>
              </a:spcBef>
              <a:buChar char="•"/>
              <a:defRPr sz="2400">
                <a:solidFill>
                  <a:srgbClr val="000066"/>
                </a:solidFill>
                <a:latin typeface="Arial Narrow" pitchFamily="34" charset="0"/>
                <a:cs typeface="Arial" pitchFamily="34" charset="0"/>
              </a:defRPr>
            </a:lvl3pPr>
            <a:lvl4pPr marL="1600200" indent="-228600" defTabSz="1042988" eaLnBrk="0" hangingPunct="0">
              <a:spcBef>
                <a:spcPct val="20000"/>
              </a:spcBef>
              <a:buChar char="–"/>
              <a:defRPr sz="2400">
                <a:solidFill>
                  <a:srgbClr val="000066"/>
                </a:solidFill>
                <a:latin typeface="Arial Narrow" pitchFamily="34" charset="0"/>
                <a:cs typeface="Arial" pitchFamily="34" charset="0"/>
              </a:defRPr>
            </a:lvl4pPr>
            <a:lvl5pPr marL="2057400" indent="-228600" algn="r" defTabSz="1042988" rtl="1" eaLnBrk="0" hangingPunct="0">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eaLnBrk="1" hangingPunct="1">
              <a:spcBef>
                <a:spcPct val="20000"/>
              </a:spcBef>
              <a:buClr>
                <a:srgbClr val="000099"/>
              </a:buClr>
              <a:buSzPct val="60000"/>
              <a:buFont typeface="Wingdings" pitchFamily="2" charset="2"/>
              <a:buChar char="§"/>
            </a:pPr>
            <a:endParaRPr lang="en-US" altLang="en-US" sz="1400" dirty="0">
              <a:solidFill>
                <a:schemeClr val="tx1"/>
              </a:solidFill>
            </a:endParaRP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Evaluate strategy &amp; plan</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Document &amp; share </a:t>
            </a:r>
          </a:p>
          <a:p>
            <a:pPr eaLnBrk="1" hangingPunct="1">
              <a:spcBef>
                <a:spcPct val="20000"/>
              </a:spcBef>
              <a:buClr>
                <a:srgbClr val="000099"/>
              </a:buClr>
              <a:buSzPct val="60000"/>
              <a:buFont typeface="Wingdings" pitchFamily="2" charset="2"/>
              <a:buNone/>
            </a:pPr>
            <a:r>
              <a:rPr lang="en-US" altLang="en-US" sz="1400" b="1" dirty="0">
                <a:solidFill>
                  <a:srgbClr val="002060"/>
                </a:solidFill>
              </a:rPr>
              <a:t>   lessons learned</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Identify better planning</a:t>
            </a:r>
          </a:p>
          <a:p>
            <a:pPr eaLnBrk="1" hangingPunct="1">
              <a:spcBef>
                <a:spcPct val="20000"/>
              </a:spcBef>
              <a:buClr>
                <a:srgbClr val="000099"/>
              </a:buClr>
              <a:buSzPct val="60000"/>
              <a:buFont typeface="Wingdings" pitchFamily="2" charset="2"/>
              <a:buChar char="§"/>
            </a:pPr>
            <a:r>
              <a:rPr lang="en-US" altLang="en-US" sz="1400" b="1" dirty="0">
                <a:solidFill>
                  <a:srgbClr val="002060"/>
                </a:solidFill>
              </a:rPr>
              <a:t>Use documents </a:t>
            </a:r>
          </a:p>
          <a:p>
            <a:pPr eaLnBrk="1" hangingPunct="1">
              <a:spcBef>
                <a:spcPct val="20000"/>
              </a:spcBef>
              <a:buClr>
                <a:srgbClr val="000099"/>
              </a:buClr>
              <a:buSzPct val="60000"/>
              <a:buFont typeface="Wingdings" pitchFamily="2" charset="2"/>
              <a:buNone/>
            </a:pPr>
            <a:r>
              <a:rPr lang="en-US" altLang="en-US" sz="1400" b="1" dirty="0">
                <a:solidFill>
                  <a:srgbClr val="002060"/>
                </a:solidFill>
              </a:rPr>
              <a:t>    developed as templates </a:t>
            </a:r>
          </a:p>
          <a:p>
            <a:pPr eaLnBrk="1" hangingPunct="1">
              <a:spcBef>
                <a:spcPct val="20000"/>
              </a:spcBef>
              <a:buClr>
                <a:srgbClr val="000099"/>
              </a:buClr>
              <a:buSzPct val="60000"/>
              <a:buFont typeface="Wingdings" pitchFamily="2" charset="2"/>
              <a:buNone/>
            </a:pPr>
            <a:r>
              <a:rPr lang="en-US" altLang="en-US" sz="1400" b="1" dirty="0">
                <a:solidFill>
                  <a:srgbClr val="002060"/>
                </a:solidFill>
              </a:rPr>
              <a:t>    for future</a:t>
            </a:r>
          </a:p>
          <a:p>
            <a:pPr eaLnBrk="1" hangingPunct="1">
              <a:spcBef>
                <a:spcPct val="20000"/>
              </a:spcBef>
              <a:buClr>
                <a:srgbClr val="000099"/>
              </a:buClr>
              <a:buSzPct val="60000"/>
              <a:buFont typeface="Wingdings" pitchFamily="2" charset="2"/>
              <a:buChar char="§"/>
            </a:pPr>
            <a:endParaRPr lang="en-US" altLang="en-US" sz="1400" dirty="0">
              <a:solidFill>
                <a:schemeClr val="tx1"/>
              </a:solidFill>
            </a:endParaRPr>
          </a:p>
        </p:txBody>
      </p:sp>
      <p:sp>
        <p:nvSpPr>
          <p:cNvPr id="20" name="AutoShape 13"/>
          <p:cNvSpPr>
            <a:spLocks/>
          </p:cNvSpPr>
          <p:nvPr/>
        </p:nvSpPr>
        <p:spPr bwMode="auto">
          <a:xfrm>
            <a:off x="3454905" y="1806496"/>
            <a:ext cx="1105621" cy="454992"/>
          </a:xfrm>
          <a:prstGeom prst="roundRect">
            <a:avLst>
              <a:gd name="adj" fmla="val 16667"/>
            </a:avLst>
          </a:prstGeom>
          <a:solidFill>
            <a:srgbClr val="FF9933"/>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lvl1pPr defTabSz="992188" eaLnBrk="0" hangingPunct="0">
              <a:defRPr sz="2800">
                <a:solidFill>
                  <a:srgbClr val="000066"/>
                </a:solidFill>
                <a:latin typeface="Arial" charset="0"/>
                <a:cs typeface="Arial" charset="0"/>
              </a:defRPr>
            </a:lvl1pPr>
            <a:lvl2pPr marL="742950" indent="-285750" defTabSz="992188" eaLnBrk="0" hangingPunct="0">
              <a:defRPr sz="2800">
                <a:solidFill>
                  <a:srgbClr val="000066"/>
                </a:solidFill>
                <a:latin typeface="Arial" charset="0"/>
                <a:cs typeface="Arial" charset="0"/>
              </a:defRPr>
            </a:lvl2pPr>
            <a:lvl3pPr marL="1143000" indent="-228600" defTabSz="992188" eaLnBrk="0" hangingPunct="0">
              <a:defRPr sz="2800">
                <a:solidFill>
                  <a:srgbClr val="000066"/>
                </a:solidFill>
                <a:latin typeface="Arial" charset="0"/>
                <a:cs typeface="Arial" charset="0"/>
              </a:defRPr>
            </a:lvl3pPr>
            <a:lvl4pPr marL="1600200" indent="-228600" defTabSz="992188" eaLnBrk="0" hangingPunct="0">
              <a:defRPr sz="2800">
                <a:solidFill>
                  <a:srgbClr val="000066"/>
                </a:solidFill>
                <a:latin typeface="Arial" charset="0"/>
                <a:cs typeface="Arial" charset="0"/>
              </a:defRPr>
            </a:lvl4pPr>
            <a:lvl5pPr marL="2057400" indent="-228600" defTabSz="992188" eaLnBrk="0" hangingPunct="0">
              <a:defRPr sz="2800">
                <a:solidFill>
                  <a:srgbClr val="000066"/>
                </a:solidFill>
                <a:latin typeface="Arial" charset="0"/>
                <a:cs typeface="Arial" charset="0"/>
              </a:defRPr>
            </a:lvl5pPr>
            <a:lvl6pPr marL="2514600" indent="-228600" defTabSz="9921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921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921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921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hangingPunct="1">
              <a:spcBef>
                <a:spcPct val="0"/>
              </a:spcBef>
              <a:buClrTx/>
              <a:buFontTx/>
              <a:buNone/>
              <a:defRPr/>
            </a:pPr>
            <a:r>
              <a:rPr lang="en-US" altLang="en-US" sz="1400" b="1">
                <a:solidFill>
                  <a:schemeClr val="bg1"/>
                </a:solidFill>
                <a:latin typeface="Arial Narrow" pitchFamily="34" charset="0"/>
                <a:ea typeface="ヒラギノ角ゴ ProN W3" pitchFamily="-64" charset="-128"/>
                <a:sym typeface="Gill Sans" charset="0"/>
              </a:rPr>
              <a:t>Opportunity </a:t>
            </a:r>
          </a:p>
          <a:p>
            <a:pPr algn="ctr" eaLnBrk="1" hangingPunct="1">
              <a:spcBef>
                <a:spcPct val="0"/>
              </a:spcBef>
              <a:buClrTx/>
              <a:buFontTx/>
              <a:buNone/>
              <a:defRPr/>
            </a:pPr>
            <a:r>
              <a:rPr lang="en-US" altLang="en-US" sz="1400" b="1">
                <a:solidFill>
                  <a:schemeClr val="bg1"/>
                </a:solidFill>
                <a:latin typeface="Arial Narrow" pitchFamily="34" charset="0"/>
                <a:ea typeface="ヒラギノ角ゴ ProN W3" pitchFamily="-64" charset="-128"/>
                <a:sym typeface="Gill Sans" charset="0"/>
              </a:rPr>
              <a:t>for control</a:t>
            </a:r>
            <a:endParaRPr lang="en-US" altLang="en-US" sz="2100" b="1">
              <a:solidFill>
                <a:schemeClr val="bg1"/>
              </a:solidFill>
              <a:latin typeface="Arial Narrow" pitchFamily="34" charset="0"/>
              <a:ea typeface="ヒラギノ角ゴ ProN W3" pitchFamily="-64" charset="-128"/>
              <a:sym typeface="Gill Sans" charset="0"/>
            </a:endParaRPr>
          </a:p>
        </p:txBody>
      </p:sp>
      <p:sp>
        <p:nvSpPr>
          <p:cNvPr id="21" name="Line 18"/>
          <p:cNvSpPr>
            <a:spLocks noChangeShapeType="1"/>
          </p:cNvSpPr>
          <p:nvPr/>
        </p:nvSpPr>
        <p:spPr bwMode="auto">
          <a:xfrm>
            <a:off x="3824028" y="2249706"/>
            <a:ext cx="85521" cy="819273"/>
          </a:xfrm>
          <a:prstGeom prst="line">
            <a:avLst/>
          </a:prstGeom>
          <a:noFill/>
          <a:ln w="57150">
            <a:solidFill>
              <a:srgbClr val="FB9037"/>
            </a:solidFill>
            <a:round/>
            <a:headEnd/>
            <a:tailEnd type="triangle" w="med" len="me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22" name="AutoShape 11"/>
          <p:cNvSpPr>
            <a:spLocks/>
          </p:cNvSpPr>
          <p:nvPr/>
        </p:nvSpPr>
        <p:spPr bwMode="auto">
          <a:xfrm>
            <a:off x="6293242" y="780975"/>
            <a:ext cx="1238277" cy="454992"/>
          </a:xfrm>
          <a:prstGeom prst="roundRect">
            <a:avLst>
              <a:gd name="adj" fmla="val 16667"/>
            </a:avLst>
          </a:prstGeom>
          <a:solidFill>
            <a:srgbClr val="7BD3DF"/>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700" b="1" dirty="0">
                <a:solidFill>
                  <a:srgbClr val="1E7FB8"/>
                </a:solidFill>
                <a:latin typeface="Arial Narrow" pitchFamily="34" charset="0"/>
                <a:ea typeface="ヒラギノ角ゴ ProN W3" pitchFamily="-64" charset="-128"/>
                <a:sym typeface="Gill Sans" charset="0"/>
              </a:rPr>
              <a:t>Recovery</a:t>
            </a:r>
          </a:p>
        </p:txBody>
      </p:sp>
      <p:sp>
        <p:nvSpPr>
          <p:cNvPr id="23" name="Line 19"/>
          <p:cNvSpPr>
            <a:spLocks noChangeShapeType="1"/>
          </p:cNvSpPr>
          <p:nvPr/>
        </p:nvSpPr>
        <p:spPr bwMode="auto">
          <a:xfrm flipH="1">
            <a:off x="7832672" y="1237491"/>
            <a:ext cx="571500" cy="2080582"/>
          </a:xfrm>
          <a:prstGeom prst="line">
            <a:avLst/>
          </a:prstGeom>
          <a:ln>
            <a:solidFill>
              <a:srgbClr val="00B050"/>
            </a:solidFill>
            <a:headEnd/>
            <a:tailEnd type="triangle" w="med" len="med"/>
          </a:ln>
        </p:spPr>
        <p:style>
          <a:lnRef idx="3">
            <a:schemeClr val="accent3"/>
          </a:lnRef>
          <a:fillRef idx="0">
            <a:schemeClr val="accent3"/>
          </a:fillRef>
          <a:effectRef idx="2">
            <a:schemeClr val="accent3"/>
          </a:effectRef>
          <a:fontRef idx="minor">
            <a:schemeClr val="tx1"/>
          </a:fontRef>
        </p:style>
        <p:txBody>
          <a:bodyPr lIns="80147" tIns="40074" rIns="80147" bIns="40074"/>
          <a:lstStyle/>
          <a:p>
            <a:pPr>
              <a:defRPr/>
            </a:pPr>
            <a:endParaRPr lang="en-GB"/>
          </a:p>
        </p:txBody>
      </p:sp>
      <p:sp>
        <p:nvSpPr>
          <p:cNvPr id="24" name="Line 19"/>
          <p:cNvSpPr>
            <a:spLocks noChangeShapeType="1"/>
          </p:cNvSpPr>
          <p:nvPr/>
        </p:nvSpPr>
        <p:spPr bwMode="auto">
          <a:xfrm flipH="1">
            <a:off x="929876" y="1267729"/>
            <a:ext cx="0" cy="2018668"/>
          </a:xfrm>
          <a:prstGeom prst="line">
            <a:avLst/>
          </a:prstGeom>
          <a:ln>
            <a:solidFill>
              <a:srgbClr val="FFFF00"/>
            </a:solidFill>
            <a:headEnd/>
            <a:tailEnd type="triangle" w="med" len="med"/>
          </a:ln>
        </p:spPr>
        <p:style>
          <a:lnRef idx="3">
            <a:schemeClr val="accent3"/>
          </a:lnRef>
          <a:fillRef idx="0">
            <a:schemeClr val="accent3"/>
          </a:fillRef>
          <a:effectRef idx="2">
            <a:schemeClr val="accent3"/>
          </a:effectRef>
          <a:fontRef idx="minor">
            <a:schemeClr val="tx1"/>
          </a:fontRef>
        </p:style>
        <p:txBody>
          <a:bodyPr lIns="80147" tIns="40074" rIns="80147" bIns="40074"/>
          <a:lstStyle/>
          <a:p>
            <a:pPr>
              <a:defRPr/>
            </a:pPr>
            <a:endParaRPr lang="en-GB"/>
          </a:p>
        </p:txBody>
      </p:sp>
      <p:sp>
        <p:nvSpPr>
          <p:cNvPr id="25" name="Line 18"/>
          <p:cNvSpPr>
            <a:spLocks noChangeShapeType="1"/>
          </p:cNvSpPr>
          <p:nvPr/>
        </p:nvSpPr>
        <p:spPr bwMode="auto">
          <a:xfrm>
            <a:off x="3005466" y="2271303"/>
            <a:ext cx="344800" cy="1066928"/>
          </a:xfrm>
          <a:prstGeom prst="line">
            <a:avLst/>
          </a:prstGeom>
          <a:noFill/>
          <a:ln w="57150">
            <a:solidFill>
              <a:srgbClr val="FF3300"/>
            </a:solidFill>
            <a:round/>
            <a:headEnd/>
            <a:tailEnd type="triangle" w="med" len="me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26" name="Freeform 16"/>
          <p:cNvSpPr>
            <a:spLocks/>
          </p:cNvSpPr>
          <p:nvPr/>
        </p:nvSpPr>
        <p:spPr bwMode="auto">
          <a:xfrm rot="21302818">
            <a:off x="3297325" y="2717656"/>
            <a:ext cx="1608616" cy="711285"/>
          </a:xfrm>
          <a:custGeom>
            <a:avLst/>
            <a:gdLst>
              <a:gd name="T0" fmla="*/ 0 w 1032"/>
              <a:gd name="T1" fmla="*/ 2147483647 h 312"/>
              <a:gd name="T2" fmla="*/ 2147483647 w 1032"/>
              <a:gd name="T3" fmla="*/ 2147483647 h 312"/>
              <a:gd name="T4" fmla="*/ 2147483647 w 1032"/>
              <a:gd name="T5" fmla="*/ 0 h 312"/>
              <a:gd name="T6" fmla="*/ 2147483647 w 1032"/>
              <a:gd name="T7" fmla="*/ 2147483647 h 312"/>
              <a:gd name="T8" fmla="*/ 2147483647 w 1032"/>
              <a:gd name="T9" fmla="*/ 2147483647 h 312"/>
              <a:gd name="T10" fmla="*/ 0 60000 65536"/>
              <a:gd name="T11" fmla="*/ 0 60000 65536"/>
              <a:gd name="T12" fmla="*/ 0 60000 65536"/>
              <a:gd name="T13" fmla="*/ 0 60000 65536"/>
              <a:gd name="T14" fmla="*/ 0 60000 65536"/>
              <a:gd name="T15" fmla="*/ 0 w 1032"/>
              <a:gd name="T16" fmla="*/ 0 h 312"/>
              <a:gd name="T17" fmla="*/ 1032 w 1032"/>
              <a:gd name="T18" fmla="*/ 312 h 312"/>
            </a:gdLst>
            <a:ahLst/>
            <a:cxnLst>
              <a:cxn ang="T10">
                <a:pos x="T0" y="T1"/>
              </a:cxn>
              <a:cxn ang="T11">
                <a:pos x="T2" y="T3"/>
              </a:cxn>
              <a:cxn ang="T12">
                <a:pos x="T4" y="T5"/>
              </a:cxn>
              <a:cxn ang="T13">
                <a:pos x="T6" y="T7"/>
              </a:cxn>
              <a:cxn ang="T14">
                <a:pos x="T8" y="T9"/>
              </a:cxn>
            </a:cxnLst>
            <a:rect l="T15" t="T16" r="T17" b="T18"/>
            <a:pathLst>
              <a:path w="1032" h="312">
                <a:moveTo>
                  <a:pt x="0" y="278"/>
                </a:moveTo>
                <a:cubicBezTo>
                  <a:pt x="64" y="258"/>
                  <a:pt x="271" y="206"/>
                  <a:pt x="384" y="160"/>
                </a:cubicBezTo>
                <a:cubicBezTo>
                  <a:pt x="497" y="114"/>
                  <a:pt x="611" y="0"/>
                  <a:pt x="680" y="0"/>
                </a:cubicBezTo>
                <a:cubicBezTo>
                  <a:pt x="749" y="0"/>
                  <a:pt x="741" y="108"/>
                  <a:pt x="800" y="160"/>
                </a:cubicBezTo>
                <a:cubicBezTo>
                  <a:pt x="859" y="212"/>
                  <a:pt x="984" y="280"/>
                  <a:pt x="1032" y="312"/>
                </a:cubicBezTo>
              </a:path>
            </a:pathLst>
          </a:custGeom>
          <a:solidFill>
            <a:srgbClr val="FF9933"/>
          </a:solidFill>
          <a:ln>
            <a:noFill/>
          </a:ln>
          <a:extLst>
            <a:ext uri="{91240B29-F687-4F45-9708-019B960494DF}">
              <a14:hiddenLine xmlns:a14="http://schemas.microsoft.com/office/drawing/2010/main" w="9525">
                <a:solidFill>
                  <a:srgbClr val="000000"/>
                </a:solidFill>
                <a:round/>
                <a:headEnd/>
                <a:tailEnd/>
              </a14:hiddenLine>
            </a:ext>
          </a:extLst>
        </p:spPr>
        <p:txBody>
          <a:bodyPr lIns="87064" tIns="43531" rIns="87064" bIns="43531"/>
          <a:lstStyle/>
          <a:p>
            <a:endParaRPr lang="en-US"/>
          </a:p>
        </p:txBody>
      </p:sp>
      <p:sp>
        <p:nvSpPr>
          <p:cNvPr id="27" name="Line 23"/>
          <p:cNvSpPr>
            <a:spLocks noChangeShapeType="1"/>
          </p:cNvSpPr>
          <p:nvPr/>
        </p:nvSpPr>
        <p:spPr bwMode="auto">
          <a:xfrm>
            <a:off x="2410888" y="801217"/>
            <a:ext cx="10860" cy="512154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28" name="Line 24"/>
          <p:cNvSpPr>
            <a:spLocks noChangeShapeType="1"/>
          </p:cNvSpPr>
          <p:nvPr/>
        </p:nvSpPr>
        <p:spPr bwMode="auto">
          <a:xfrm>
            <a:off x="6236273" y="940882"/>
            <a:ext cx="12218" cy="512010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lIns="80147" tIns="40074" rIns="80147" bIns="40074"/>
          <a:lstStyle/>
          <a:p>
            <a:endParaRPr lang="en-US"/>
          </a:p>
        </p:txBody>
      </p:sp>
      <p:sp>
        <p:nvSpPr>
          <p:cNvPr id="29" name="Line 19"/>
          <p:cNvSpPr>
            <a:spLocks noChangeShapeType="1"/>
          </p:cNvSpPr>
          <p:nvPr/>
        </p:nvSpPr>
        <p:spPr bwMode="auto">
          <a:xfrm flipH="1">
            <a:off x="5978352" y="1230292"/>
            <a:ext cx="936663" cy="774639"/>
          </a:xfrm>
          <a:prstGeom prst="line">
            <a:avLst/>
          </a:prstGeom>
          <a:ln>
            <a:solidFill>
              <a:srgbClr val="7BD3DF"/>
            </a:solidFill>
            <a:headEnd/>
            <a:tailEnd type="triangle" w="med" len="med"/>
          </a:ln>
        </p:spPr>
        <p:style>
          <a:lnRef idx="3">
            <a:schemeClr val="accent3"/>
          </a:lnRef>
          <a:fillRef idx="0">
            <a:schemeClr val="accent3"/>
          </a:fillRef>
          <a:effectRef idx="2">
            <a:schemeClr val="accent3"/>
          </a:effectRef>
          <a:fontRef idx="minor">
            <a:schemeClr val="tx1"/>
          </a:fontRef>
        </p:style>
        <p:txBody>
          <a:bodyPr lIns="80147" tIns="40074" rIns="80147" bIns="40074"/>
          <a:lstStyle/>
          <a:p>
            <a:pPr>
              <a:defRPr/>
            </a:pPr>
            <a:endParaRPr lang="en-GB"/>
          </a:p>
        </p:txBody>
      </p:sp>
      <p:sp>
        <p:nvSpPr>
          <p:cNvPr id="30" name="AutoShape 12"/>
          <p:cNvSpPr>
            <a:spLocks/>
          </p:cNvSpPr>
          <p:nvPr/>
        </p:nvSpPr>
        <p:spPr bwMode="auto">
          <a:xfrm>
            <a:off x="1749795" y="1738559"/>
            <a:ext cx="1600471" cy="532744"/>
          </a:xfrm>
          <a:prstGeom prst="roundRect">
            <a:avLst>
              <a:gd name="adj" fmla="val 16667"/>
            </a:avLst>
          </a:prstGeom>
          <a:solidFill>
            <a:srgbClr val="FF3300"/>
          </a:solidFill>
          <a:ln>
            <a:headEnd/>
            <a:tailEnd/>
          </a:ln>
        </p:spPr>
        <p:style>
          <a:lnRef idx="0">
            <a:schemeClr val="accent2"/>
          </a:lnRef>
          <a:fillRef idx="3">
            <a:schemeClr val="accent2"/>
          </a:fillRef>
          <a:effectRef idx="3">
            <a:schemeClr val="accent2"/>
          </a:effectRef>
          <a:fontRef idx="minor">
            <a:schemeClr val="lt1"/>
          </a:fontRef>
        </p:style>
        <p:txBody>
          <a:bodyPr wrap="none" lIns="87064" tIns="43531" rIns="87064" bIns="43531" anchor="ctr"/>
          <a:lstStyle/>
          <a:p>
            <a:pPr algn="ctr" defTabSz="869653">
              <a:spcBef>
                <a:spcPct val="0"/>
              </a:spcBef>
              <a:defRPr/>
            </a:pPr>
            <a:r>
              <a:rPr lang="en-US" sz="1600" b="1" dirty="0">
                <a:solidFill>
                  <a:schemeClr val="bg1"/>
                </a:solidFill>
                <a:latin typeface="Arial Narrow" pitchFamily="34" charset="0"/>
                <a:ea typeface="ヒラギノ角ゴ ProN W3" pitchFamily="-64" charset="-128"/>
                <a:sym typeface="Gill Sans" charset="0"/>
              </a:rPr>
              <a:t>Start of emergency</a:t>
            </a:r>
          </a:p>
        </p:txBody>
      </p:sp>
      <p:sp>
        <p:nvSpPr>
          <p:cNvPr id="3" name="ZoneTexte 2"/>
          <p:cNvSpPr txBox="1"/>
          <p:nvPr/>
        </p:nvSpPr>
        <p:spPr>
          <a:xfrm>
            <a:off x="88039" y="116632"/>
            <a:ext cx="8890575" cy="523220"/>
          </a:xfrm>
          <a:prstGeom prst="rect">
            <a:avLst/>
          </a:prstGeom>
          <a:noFill/>
        </p:spPr>
        <p:txBody>
          <a:bodyPr wrap="none" rtlCol="0">
            <a:spAutoFit/>
          </a:bodyPr>
          <a:lstStyle/>
          <a:p>
            <a:pPr defTabSz="914179" eaLnBrk="0" fontAlgn="base" hangingPunct="0">
              <a:spcBef>
                <a:spcPct val="0"/>
              </a:spcBef>
              <a:spcAft>
                <a:spcPct val="0"/>
              </a:spcAft>
            </a:pPr>
            <a:r>
              <a:rPr lang="en-GB" altLang="en-US" sz="2800" b="1" dirty="0">
                <a:solidFill>
                  <a:srgbClr val="000066"/>
                </a:solidFill>
                <a:effectLst>
                  <a:outerShdw blurRad="38100" dist="38100" dir="2700000" algn="tl">
                    <a:srgbClr val="000000">
                      <a:alpha val="43137"/>
                    </a:srgbClr>
                  </a:outerShdw>
                </a:effectLst>
                <a:latin typeface="+mj-lt"/>
                <a:ea typeface="+mj-ea"/>
                <a:cs typeface="+mj-cs"/>
              </a:rPr>
              <a:t>Risk Communication in Public Health Emergencies</a:t>
            </a:r>
            <a:endParaRPr lang="fr-FR" sz="2800" b="1" dirty="0">
              <a:solidFill>
                <a:srgbClr val="000066"/>
              </a:solidFill>
              <a:effectLst>
                <a:outerShdw blurRad="38100" dist="38100" dir="2700000" algn="tl">
                  <a:srgbClr val="000000">
                    <a:alpha val="43137"/>
                  </a:srgbClr>
                </a:outerShdw>
              </a:effectLst>
              <a:latin typeface="+mj-lt"/>
              <a:ea typeface="+mj-ea"/>
              <a:cs typeface="+mj-cs"/>
            </a:endParaRPr>
          </a:p>
        </p:txBody>
      </p:sp>
    </p:spTree>
    <p:extLst>
      <p:ext uri="{BB962C8B-B14F-4D97-AF65-F5344CB8AC3E}">
        <p14:creationId xmlns:p14="http://schemas.microsoft.com/office/powerpoint/2010/main" val="2463128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8" grpId="0" animBg="1"/>
      <p:bldP spid="19" grpId="0" animBg="1"/>
      <p:bldP spid="21" grpId="0" animBg="1"/>
      <p:bldP spid="25"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ea typeface="+mj-ea"/>
              </a:rPr>
              <a:t>Facts are NOT enough:</a:t>
            </a:r>
          </a:p>
          <a:p>
            <a:pPr algn="ctr" defTabSz="913856" fontAlgn="base">
              <a:spcBef>
                <a:spcPct val="0"/>
              </a:spcBef>
              <a:spcAft>
                <a:spcPct val="0"/>
              </a:spcAft>
              <a:defRPr/>
            </a:pPr>
            <a:r>
              <a:rPr lang="en-US" sz="4700" b="1" kern="0" dirty="0" smtClean="0">
                <a:solidFill>
                  <a:srgbClr val="FFFFFF"/>
                </a:solidFill>
                <a:ea typeface="+mj-ea"/>
              </a:rPr>
              <a:t>Trust and perception are everything</a:t>
            </a:r>
            <a:endParaRPr lang="en-US" sz="4700" b="1" kern="0" dirty="0">
              <a:solidFill>
                <a:srgbClr val="FFFFFF"/>
              </a:solidFill>
              <a:ea typeface="+mj-ea"/>
            </a:endParaRPr>
          </a:p>
        </p:txBody>
      </p:sp>
    </p:spTree>
    <p:extLst>
      <p:ext uri="{BB962C8B-B14F-4D97-AF65-F5344CB8AC3E}">
        <p14:creationId xmlns:p14="http://schemas.microsoft.com/office/powerpoint/2010/main" val="29018665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058" y="1583835"/>
            <a:ext cx="4324938" cy="422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noChangeArrowheads="1"/>
          </p:cNvSpPr>
          <p:nvPr>
            <p:ph type="title"/>
          </p:nvPr>
        </p:nvSpPr>
        <p:spPr/>
        <p:txBody>
          <a:bodyPr/>
          <a:lstStyle/>
          <a:p>
            <a:pPr eaLnBrk="1" hangingPunct="1"/>
            <a:r>
              <a:rPr lang="en-GB" sz="3600" kern="1200" dirty="0">
                <a:effectLst>
                  <a:outerShdw blurRad="38100" dist="38100" dir="2700000" algn="tl">
                    <a:srgbClr val="000000">
                      <a:alpha val="43137"/>
                    </a:srgbClr>
                  </a:outerShdw>
                </a:effectLst>
              </a:rPr>
              <a:t>Risk and crisis communication building blocks:</a:t>
            </a:r>
            <a:endParaRPr lang="en-US" sz="3600" kern="1200" dirty="0">
              <a:effectLst>
                <a:outerShdw blurRad="38100" dist="38100" dir="2700000" algn="tl">
                  <a:srgbClr val="000000">
                    <a:alpha val="43137"/>
                  </a:srgbClr>
                </a:outerShdw>
              </a:effectLst>
            </a:endParaRPr>
          </a:p>
        </p:txBody>
      </p:sp>
      <p:grpSp>
        <p:nvGrpSpPr>
          <p:cNvPr id="2" name="Group 1"/>
          <p:cNvGrpSpPr/>
          <p:nvPr/>
        </p:nvGrpSpPr>
        <p:grpSpPr>
          <a:xfrm>
            <a:off x="4689960" y="1575085"/>
            <a:ext cx="4183902" cy="4353729"/>
            <a:chOff x="4689960" y="1575085"/>
            <a:chExt cx="4183902" cy="4353729"/>
          </a:xfrm>
        </p:grpSpPr>
        <p:sp>
          <p:nvSpPr>
            <p:cNvPr id="51204" name="Text Box 19"/>
            <p:cNvSpPr txBox="1">
              <a:spLocks noChangeArrowheads="1"/>
            </p:cNvSpPr>
            <p:nvPr/>
          </p:nvSpPr>
          <p:spPr bwMode="auto">
            <a:xfrm>
              <a:off x="6827999" y="2813465"/>
              <a:ext cx="2045863" cy="1077218"/>
            </a:xfrm>
            <a:prstGeom prst="rect">
              <a:avLst/>
            </a:prstGeom>
            <a:solidFill>
              <a:srgbClr val="0070C0"/>
            </a:solidFill>
            <a:ln/>
          </p:spPr>
          <p:style>
            <a:lnRef idx="0">
              <a:schemeClr val="accent2"/>
            </a:lnRef>
            <a:fillRef idx="3">
              <a:schemeClr val="accent2"/>
            </a:fillRef>
            <a:effectRef idx="3">
              <a:schemeClr val="accent2"/>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defRPr/>
              </a:pPr>
              <a:r>
                <a:rPr lang="en-GB" b="1" dirty="0"/>
                <a:t> Credibility</a:t>
              </a:r>
            </a:p>
            <a:p>
              <a:pPr eaLnBrk="1" fontAlgn="base" hangingPunct="1">
                <a:spcBef>
                  <a:spcPct val="50000"/>
                </a:spcBef>
                <a:spcAft>
                  <a:spcPct val="0"/>
                </a:spcAft>
                <a:buClr>
                  <a:srgbClr val="1E7FB8"/>
                </a:buClr>
                <a:buFont typeface="Wingdings" pitchFamily="2" charset="2"/>
                <a:buNone/>
                <a:defRPr/>
              </a:pPr>
              <a:endParaRPr lang="en-US" b="1" dirty="0"/>
            </a:p>
          </p:txBody>
        </p:sp>
        <p:sp>
          <p:nvSpPr>
            <p:cNvPr id="51205" name="Text Box 20"/>
            <p:cNvSpPr txBox="1">
              <a:spLocks noChangeArrowheads="1"/>
            </p:cNvSpPr>
            <p:nvPr/>
          </p:nvSpPr>
          <p:spPr bwMode="auto">
            <a:xfrm>
              <a:off x="6827999" y="1575085"/>
              <a:ext cx="2045863" cy="1077218"/>
            </a:xfrm>
            <a:prstGeom prst="rect">
              <a:avLst/>
            </a:prstGeom>
            <a:solidFill>
              <a:srgbClr val="FFCC00"/>
            </a:solidFill>
            <a:ln/>
          </p:spPr>
          <p:style>
            <a:lnRef idx="0">
              <a:schemeClr val="accent2"/>
            </a:lnRef>
            <a:fillRef idx="3">
              <a:schemeClr val="accent2"/>
            </a:fillRef>
            <a:effectRef idx="3">
              <a:schemeClr val="accent2"/>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Expression</a:t>
              </a:r>
            </a:p>
            <a:p>
              <a:pPr algn="ctr" eaLnBrk="1" fontAlgn="base" hangingPunct="1">
                <a:spcBef>
                  <a:spcPct val="50000"/>
                </a:spcBef>
                <a:spcAft>
                  <a:spcPct val="0"/>
                </a:spcAft>
                <a:buClr>
                  <a:srgbClr val="1E7FB8"/>
                </a:buClr>
                <a:buFont typeface="Wingdings" pitchFamily="2" charset="2"/>
                <a:buNone/>
                <a:defRPr/>
              </a:pPr>
              <a:r>
                <a:rPr lang="en-GB" b="1" dirty="0"/>
                <a:t>o</a:t>
              </a:r>
              <a:r>
                <a:rPr lang="en-GB" b="1" dirty="0" smtClean="0"/>
                <a:t>f </a:t>
              </a:r>
              <a:r>
                <a:rPr lang="en-GB" b="1" dirty="0"/>
                <a:t>Caring</a:t>
              </a:r>
              <a:endParaRPr lang="en-US" b="1" dirty="0"/>
            </a:p>
          </p:txBody>
        </p:sp>
        <p:sp>
          <p:nvSpPr>
            <p:cNvPr id="51206" name="Text Box 21"/>
            <p:cNvSpPr txBox="1">
              <a:spLocks noChangeArrowheads="1"/>
            </p:cNvSpPr>
            <p:nvPr/>
          </p:nvSpPr>
          <p:spPr bwMode="auto">
            <a:xfrm>
              <a:off x="4689961" y="1577266"/>
              <a:ext cx="2043150" cy="1077218"/>
            </a:xfrm>
            <a:prstGeom prst="rect">
              <a:avLst/>
            </a:prstGeom>
            <a:solidFill>
              <a:srgbClr val="008E40"/>
            </a:solidFill>
            <a:ln/>
          </p:spPr>
          <p:style>
            <a:lnRef idx="0">
              <a:schemeClr val="accent2"/>
            </a:lnRef>
            <a:fillRef idx="3">
              <a:schemeClr val="accent2"/>
            </a:fillRef>
            <a:effectRef idx="3">
              <a:schemeClr val="accent2"/>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defRPr sz="2800">
                  <a:solidFill>
                    <a:srgbClr val="000066"/>
                  </a:solidFill>
                  <a:latin typeface="Arial" pitchFamily="34" charset="0"/>
                  <a:cs typeface="Arial" pitchFamily="34" charset="0"/>
                </a:defRPr>
              </a:lvl2pPr>
              <a:lvl3pPr marL="1143000" indent="-228600" defTabSz="1042988" eaLnBrk="0" hangingPunct="0">
                <a:defRPr sz="2800">
                  <a:solidFill>
                    <a:srgbClr val="000066"/>
                  </a:solidFill>
                  <a:latin typeface="Arial" pitchFamily="34" charset="0"/>
                  <a:cs typeface="Arial" pitchFamily="34" charset="0"/>
                </a:defRPr>
              </a:lvl3pPr>
              <a:lvl4pPr marL="1600200" indent="-228600" defTabSz="1042988" eaLnBrk="0" hangingPunct="0">
                <a:defRPr sz="2800">
                  <a:solidFill>
                    <a:srgbClr val="000066"/>
                  </a:solidFill>
                  <a:latin typeface="Arial" pitchFamily="34" charset="0"/>
                  <a:cs typeface="Arial" pitchFamily="34" charset="0"/>
                </a:defRPr>
              </a:lvl4pPr>
              <a:lvl5pPr marL="2057400" indent="-228600" defTabSz="1042988" eaLnBrk="0" hangingPunct="0">
                <a:defRPr sz="2800">
                  <a:solidFill>
                    <a:srgbClr val="000066"/>
                  </a:solidFill>
                  <a:latin typeface="Arial" pitchFamily="34" charset="0"/>
                  <a:cs typeface="Arial" pitchFamily="34"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smtClean="0"/>
                <a:t>Values </a:t>
              </a:r>
              <a:endParaRPr lang="en-GB" b="1" dirty="0"/>
            </a:p>
            <a:p>
              <a:pPr algn="ctr" eaLnBrk="1" fontAlgn="base" hangingPunct="1">
                <a:spcBef>
                  <a:spcPct val="50000"/>
                </a:spcBef>
                <a:spcAft>
                  <a:spcPct val="0"/>
                </a:spcAft>
                <a:buClr>
                  <a:srgbClr val="1E7FB8"/>
                </a:buClr>
                <a:buFont typeface="Wingdings" pitchFamily="2" charset="2"/>
                <a:buNone/>
                <a:defRPr/>
              </a:pPr>
              <a:r>
                <a:rPr lang="en-GB" b="1" dirty="0"/>
                <a:t>                                        </a:t>
              </a:r>
            </a:p>
          </p:txBody>
        </p:sp>
        <p:sp>
          <p:nvSpPr>
            <p:cNvPr id="51207" name="Text Box 10"/>
            <p:cNvSpPr txBox="1">
              <a:spLocks noChangeArrowheads="1"/>
            </p:cNvSpPr>
            <p:nvPr/>
          </p:nvSpPr>
          <p:spPr bwMode="auto">
            <a:xfrm>
              <a:off x="4689961" y="2813465"/>
              <a:ext cx="2043150" cy="1077218"/>
            </a:xfrm>
            <a:prstGeom prst="rect">
              <a:avLst/>
            </a:prstGeom>
            <a:ln/>
          </p:spPr>
          <p:style>
            <a:lnRef idx="0">
              <a:schemeClr val="accent3"/>
            </a:lnRef>
            <a:fillRef idx="3">
              <a:schemeClr val="accent3"/>
            </a:fillRef>
            <a:effectRef idx="3">
              <a:schemeClr val="accent3"/>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Technical</a:t>
              </a:r>
            </a:p>
            <a:p>
              <a:pPr algn="ctr" eaLnBrk="1" fontAlgn="base" hangingPunct="1">
                <a:spcBef>
                  <a:spcPct val="50000"/>
                </a:spcBef>
                <a:spcAft>
                  <a:spcPct val="0"/>
                </a:spcAft>
                <a:buClr>
                  <a:srgbClr val="1E7FB8"/>
                </a:buClr>
                <a:buFont typeface="Wingdings" pitchFamily="2" charset="2"/>
                <a:buNone/>
                <a:defRPr/>
              </a:pPr>
              <a:r>
                <a:rPr lang="en-GB" b="1" dirty="0"/>
                <a:t>Information</a:t>
              </a:r>
              <a:endParaRPr lang="en-US" b="1" dirty="0"/>
            </a:p>
          </p:txBody>
        </p:sp>
        <p:sp>
          <p:nvSpPr>
            <p:cNvPr id="51208" name="Text Box 15"/>
            <p:cNvSpPr txBox="1">
              <a:spLocks noChangeArrowheads="1"/>
            </p:cNvSpPr>
            <p:nvPr/>
          </p:nvSpPr>
          <p:spPr bwMode="auto">
            <a:xfrm>
              <a:off x="4689960" y="3989822"/>
              <a:ext cx="4183902" cy="1938992"/>
            </a:xfrm>
            <a:prstGeom prst="rect">
              <a:avLst/>
            </a:prstGeom>
            <a:solidFill>
              <a:srgbClr val="FF0505"/>
            </a:solidFill>
            <a:ln/>
          </p:spPr>
          <p:style>
            <a:lnRef idx="0">
              <a:schemeClr val="accent2"/>
            </a:lnRef>
            <a:fillRef idx="3">
              <a:schemeClr val="accent2"/>
            </a:fillRef>
            <a:effectRef idx="3">
              <a:schemeClr val="accent2"/>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Trust </a:t>
              </a:r>
            </a:p>
            <a:p>
              <a:pPr algn="ctr" eaLnBrk="1" fontAlgn="base" hangingPunct="1">
                <a:spcBef>
                  <a:spcPct val="50000"/>
                </a:spcBef>
                <a:spcAft>
                  <a:spcPct val="0"/>
                </a:spcAft>
                <a:buClr>
                  <a:srgbClr val="1E7FB8"/>
                </a:buClr>
                <a:buFont typeface="Wingdings" pitchFamily="2" charset="2"/>
                <a:buNone/>
                <a:defRPr/>
              </a:pPr>
              <a:r>
                <a:rPr lang="en-GB" dirty="0" smtClean="0">
                  <a:solidFill>
                    <a:srgbClr val="FFFFFF"/>
                  </a:solidFill>
                </a:rPr>
                <a:t>in individuals and organizations is by far the greatest factor</a:t>
              </a:r>
              <a:endParaRPr lang="en-US" b="1" dirty="0">
                <a:solidFill>
                  <a:srgbClr val="FFFFFF"/>
                </a:solidFill>
              </a:endParaRPr>
            </a:p>
          </p:txBody>
        </p:sp>
      </p:grpSp>
    </p:spTree>
    <p:extLst>
      <p:ext uri="{BB962C8B-B14F-4D97-AF65-F5344CB8AC3E}">
        <p14:creationId xmlns:p14="http://schemas.microsoft.com/office/powerpoint/2010/main" val="11722251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4000" kern="1200" dirty="0">
                <a:effectLst>
                  <a:outerShdw blurRad="38100" dist="38100" dir="2700000" algn="tl">
                    <a:srgbClr val="000000">
                      <a:alpha val="43137"/>
                    </a:srgbClr>
                  </a:outerShdw>
                </a:effectLst>
              </a:rPr>
              <a:t>TRUST is key</a:t>
            </a:r>
            <a:endParaRPr lang="en-US" sz="4000" kern="1200" dirty="0">
              <a:effectLst>
                <a:outerShdw blurRad="38100" dist="38100" dir="2700000" algn="tl">
                  <a:srgbClr val="000000">
                    <a:alpha val="43137"/>
                  </a:srgbClr>
                </a:outerShdw>
              </a:effectLst>
            </a:endParaRPr>
          </a:p>
        </p:txBody>
      </p:sp>
      <p:sp>
        <p:nvSpPr>
          <p:cNvPr id="970755" name="Rectangle 3"/>
          <p:cNvSpPr>
            <a:spLocks noGrp="1" noChangeArrowheads="1"/>
          </p:cNvSpPr>
          <p:nvPr>
            <p:ph type="body" idx="1"/>
          </p:nvPr>
        </p:nvSpPr>
        <p:spPr/>
        <p:txBody>
          <a:bodyPr/>
          <a:lstStyle/>
          <a:p>
            <a:endParaRPr lang="en-GB" altLang="sv-SE" sz="2100"/>
          </a:p>
          <a:p>
            <a:pPr algn="ctr">
              <a:buFont typeface="Wingdings" pitchFamily="2" charset="2"/>
              <a:buNone/>
            </a:pPr>
            <a:r>
              <a:rPr lang="en-GB" altLang="sv-SE" sz="2100">
                <a:solidFill>
                  <a:schemeClr val="hlink"/>
                </a:solidFill>
              </a:rPr>
              <a:t>Trust </a:t>
            </a:r>
            <a:r>
              <a:rPr lang="en-GB" altLang="sv-SE" sz="2100"/>
              <a:t>in individuals and organizations is by far the greatest factor in communicating risk.</a:t>
            </a:r>
            <a:endParaRPr lang="en-US" altLang="sv-SE" sz="2100"/>
          </a:p>
        </p:txBody>
      </p:sp>
      <p:pic>
        <p:nvPicPr>
          <p:cNvPr id="11268" name="Picture 2" descr="http://recoveringyou.com/wp-content/uploads/2011/07/trust1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8769" y="3140968"/>
            <a:ext cx="3154789" cy="252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3640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70755">
                                            <p:txEl>
                                              <p:pRg st="1" end="1"/>
                                            </p:txEl>
                                          </p:spTgt>
                                        </p:tgtEl>
                                        <p:attrNameLst>
                                          <p:attrName>style.visibility</p:attrName>
                                        </p:attrNameLst>
                                      </p:cBhvr>
                                      <p:to>
                                        <p:strVal val="visible"/>
                                      </p:to>
                                    </p:set>
                                    <p:anim calcmode="lin" valueType="num">
                                      <p:cBhvr additive="base">
                                        <p:cTn id="7" dur="500" fill="hold"/>
                                        <p:tgtEl>
                                          <p:spTgt spid="97075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707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kern="1200" dirty="0">
                <a:effectLst>
                  <a:outerShdw blurRad="38100" dist="38100" dir="2700000" algn="tl">
                    <a:srgbClr val="000000">
                      <a:alpha val="43137"/>
                    </a:srgbClr>
                  </a:outerShdw>
                </a:effectLst>
              </a:rPr>
              <a:t>Trust is made of audience perceptions</a:t>
            </a:r>
          </a:p>
        </p:txBody>
      </p:sp>
      <p:graphicFrame>
        <p:nvGraphicFramePr>
          <p:cNvPr id="4" name="Content Placeholder 3"/>
          <p:cNvGraphicFramePr>
            <a:graphicFrameLocks noGrp="1"/>
          </p:cNvGraphicFramePr>
          <p:nvPr>
            <p:ph idx="1"/>
          </p:nvPr>
        </p:nvGraphicFramePr>
        <p:xfrm>
          <a:off x="622968" y="1373995"/>
          <a:ext cx="7848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285459" y="1265204"/>
            <a:ext cx="3771545" cy="1637339"/>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400" b="1" dirty="0">
                <a:solidFill>
                  <a:srgbClr val="0070C0"/>
                </a:solidFill>
              </a:rPr>
              <a:t>You know what you are talking about</a:t>
            </a:r>
          </a:p>
          <a:p>
            <a:pPr fontAlgn="base">
              <a:spcBef>
                <a:spcPct val="80000"/>
              </a:spcBef>
              <a:spcAft>
                <a:spcPct val="0"/>
              </a:spcAft>
              <a:buClr>
                <a:srgbClr val="1E7FB8"/>
              </a:buClr>
              <a:buFont typeface="Wingdings" pitchFamily="2" charset="2"/>
              <a:buChar char="l"/>
              <a:defRPr/>
            </a:pPr>
            <a:r>
              <a:rPr lang="en-US" sz="1400" b="1" dirty="0">
                <a:solidFill>
                  <a:srgbClr val="0070C0"/>
                </a:solidFill>
              </a:rPr>
              <a:t>      You know how to fix problem</a:t>
            </a:r>
          </a:p>
          <a:p>
            <a:pPr fontAlgn="base">
              <a:spcBef>
                <a:spcPct val="80000"/>
              </a:spcBef>
              <a:spcAft>
                <a:spcPct val="0"/>
              </a:spcAft>
              <a:buClr>
                <a:srgbClr val="1E7FB8"/>
              </a:buClr>
              <a:buFont typeface="Wingdings" pitchFamily="2" charset="2"/>
              <a:buChar char="l"/>
              <a:defRPr/>
            </a:pPr>
            <a:r>
              <a:rPr lang="en-US" sz="1400" b="1" dirty="0">
                <a:solidFill>
                  <a:srgbClr val="0070C0"/>
                </a:solidFill>
              </a:rPr>
              <a:t>        You agree with other known experts</a:t>
            </a:r>
          </a:p>
          <a:p>
            <a:pPr fontAlgn="base">
              <a:spcBef>
                <a:spcPct val="80000"/>
              </a:spcBef>
              <a:spcAft>
                <a:spcPct val="0"/>
              </a:spcAft>
              <a:buClr>
                <a:srgbClr val="1E7FB8"/>
              </a:buClr>
              <a:buFont typeface="Wingdings" pitchFamily="2" charset="2"/>
              <a:buChar char="l"/>
              <a:defRPr/>
            </a:pPr>
            <a:endParaRPr lang="en-US" sz="2000" dirty="0">
              <a:solidFill>
                <a:srgbClr val="000066"/>
              </a:solidFill>
            </a:endParaRPr>
          </a:p>
        </p:txBody>
      </p:sp>
      <p:sp>
        <p:nvSpPr>
          <p:cNvPr id="6" name="TextBox 5"/>
          <p:cNvSpPr txBox="1"/>
          <p:nvPr/>
        </p:nvSpPr>
        <p:spPr>
          <a:xfrm>
            <a:off x="6304149" y="3504592"/>
            <a:ext cx="2757047" cy="1373616"/>
          </a:xfrm>
          <a:prstGeom prst="rect">
            <a:avLst/>
          </a:prstGeom>
          <a:noFill/>
        </p:spPr>
        <p:txBody>
          <a:bodyPr lIns="91408" tIns="45704" rIns="91408" bIns="45704">
            <a:spAutoFit/>
          </a:bodyPr>
          <a:lstStyle/>
          <a:p>
            <a:pPr fontAlgn="base">
              <a:spcBef>
                <a:spcPct val="80000"/>
              </a:spcBef>
              <a:spcAft>
                <a:spcPct val="0"/>
              </a:spcAft>
              <a:buClr>
                <a:srgbClr val="1E7FB8"/>
              </a:buClr>
              <a:buFont typeface="Wingdings" pitchFamily="2" charset="2"/>
              <a:buChar char="l"/>
              <a:defRPr/>
            </a:pPr>
            <a:r>
              <a:rPr lang="en-US" dirty="0">
                <a:solidFill>
                  <a:srgbClr val="000066"/>
                </a:solidFill>
              </a:rPr>
              <a:t> </a:t>
            </a:r>
            <a:r>
              <a:rPr lang="en-US" sz="1400" b="1" dirty="0">
                <a:solidFill>
                  <a:srgbClr val="002060"/>
                </a:solidFill>
              </a:rPr>
              <a:t>You are telling me the truth</a:t>
            </a:r>
          </a:p>
          <a:p>
            <a:pPr fontAlgn="base">
              <a:spcBef>
                <a:spcPct val="80000"/>
              </a:spcBef>
              <a:spcAft>
                <a:spcPct val="0"/>
              </a:spcAft>
              <a:buClr>
                <a:srgbClr val="1E7FB8"/>
              </a:buClr>
              <a:buFont typeface="Wingdings" pitchFamily="2" charset="2"/>
              <a:buChar char="l"/>
              <a:defRPr/>
            </a:pPr>
            <a:r>
              <a:rPr lang="en-US" sz="1400" b="1" dirty="0">
                <a:solidFill>
                  <a:srgbClr val="002060"/>
                </a:solidFill>
              </a:rPr>
              <a:t>  You are not omitting information </a:t>
            </a:r>
          </a:p>
          <a:p>
            <a:pPr fontAlgn="base">
              <a:spcBef>
                <a:spcPct val="80000"/>
              </a:spcBef>
              <a:spcAft>
                <a:spcPct val="0"/>
              </a:spcAft>
              <a:buClr>
                <a:srgbClr val="1E7FB8"/>
              </a:buClr>
              <a:buFont typeface="Wingdings" pitchFamily="2" charset="2"/>
              <a:buChar char="l"/>
              <a:defRPr/>
            </a:pPr>
            <a:r>
              <a:rPr lang="en-US" sz="1400" b="1" dirty="0">
                <a:solidFill>
                  <a:srgbClr val="002060"/>
                </a:solidFill>
              </a:rPr>
              <a:t> You are reliable</a:t>
            </a:r>
          </a:p>
        </p:txBody>
      </p:sp>
      <p:sp>
        <p:nvSpPr>
          <p:cNvPr id="7" name="TextBox 6"/>
          <p:cNvSpPr txBox="1"/>
          <p:nvPr/>
        </p:nvSpPr>
        <p:spPr>
          <a:xfrm>
            <a:off x="2754333" y="5125861"/>
            <a:ext cx="3161576" cy="721365"/>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400" b="1" dirty="0">
                <a:solidFill>
                  <a:srgbClr val="C00000"/>
                </a:solidFill>
              </a:rPr>
              <a:t>You share my values, experience</a:t>
            </a:r>
          </a:p>
          <a:p>
            <a:pPr fontAlgn="base">
              <a:spcBef>
                <a:spcPct val="80000"/>
              </a:spcBef>
              <a:spcAft>
                <a:spcPct val="0"/>
              </a:spcAft>
              <a:buClr>
                <a:srgbClr val="1E7FB8"/>
              </a:buClr>
              <a:buFont typeface="Wingdings" pitchFamily="2" charset="2"/>
              <a:buNone/>
              <a:defRPr/>
            </a:pPr>
            <a:r>
              <a:rPr lang="en-US" sz="1400" b="1" dirty="0">
                <a:solidFill>
                  <a:srgbClr val="C00000"/>
                </a:solidFill>
              </a:rPr>
              <a:t>and my fate</a:t>
            </a:r>
          </a:p>
        </p:txBody>
      </p:sp>
      <p:sp>
        <p:nvSpPr>
          <p:cNvPr id="8" name="TextBox 7"/>
          <p:cNvSpPr txBox="1"/>
          <p:nvPr/>
        </p:nvSpPr>
        <p:spPr>
          <a:xfrm>
            <a:off x="403174" y="2166973"/>
            <a:ext cx="2303258" cy="1471140"/>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400" b="1" dirty="0">
                <a:solidFill>
                  <a:srgbClr val="7030A0"/>
                </a:solidFill>
              </a:rPr>
              <a:t>You care about me </a:t>
            </a:r>
          </a:p>
          <a:p>
            <a:pPr fontAlgn="base">
              <a:spcBef>
                <a:spcPct val="80000"/>
              </a:spcBef>
              <a:spcAft>
                <a:spcPct val="0"/>
              </a:spcAft>
              <a:buClr>
                <a:srgbClr val="1E7FB8"/>
              </a:buClr>
              <a:buFont typeface="Wingdings" pitchFamily="2" charset="2"/>
              <a:buNone/>
              <a:defRPr/>
            </a:pPr>
            <a:r>
              <a:rPr lang="en-US" sz="1400" b="1" dirty="0">
                <a:solidFill>
                  <a:srgbClr val="7030A0"/>
                </a:solidFill>
              </a:rPr>
              <a:t>more than about you</a:t>
            </a:r>
          </a:p>
          <a:p>
            <a:pPr fontAlgn="base">
              <a:spcBef>
                <a:spcPct val="80000"/>
              </a:spcBef>
              <a:spcAft>
                <a:spcPct val="0"/>
              </a:spcAft>
              <a:buClr>
                <a:srgbClr val="1E7FB8"/>
              </a:buClr>
              <a:buFont typeface="Wingdings" pitchFamily="2" charset="2"/>
              <a:buChar char="l"/>
              <a:defRPr/>
            </a:pPr>
            <a:r>
              <a:rPr lang="en-US" sz="1400" b="1" dirty="0">
                <a:solidFill>
                  <a:srgbClr val="7030A0"/>
                </a:solidFill>
              </a:rPr>
              <a:t>You know and address </a:t>
            </a:r>
          </a:p>
          <a:p>
            <a:pPr fontAlgn="base">
              <a:spcBef>
                <a:spcPct val="80000"/>
              </a:spcBef>
              <a:spcAft>
                <a:spcPct val="0"/>
              </a:spcAft>
              <a:buClr>
                <a:srgbClr val="1E7FB8"/>
              </a:buClr>
              <a:buFont typeface="Wingdings" pitchFamily="2" charset="2"/>
              <a:buNone/>
              <a:defRPr/>
            </a:pPr>
            <a:r>
              <a:rPr lang="en-US" sz="1400" b="1" dirty="0">
                <a:solidFill>
                  <a:srgbClr val="7030A0"/>
                </a:solidFill>
              </a:rPr>
              <a:t>my concerns</a:t>
            </a:r>
          </a:p>
        </p:txBody>
      </p:sp>
    </p:spTree>
    <p:extLst>
      <p:ext uri="{BB962C8B-B14F-4D97-AF65-F5344CB8AC3E}">
        <p14:creationId xmlns:p14="http://schemas.microsoft.com/office/powerpoint/2010/main" val="17877564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3600" kern="1200" dirty="0">
                <a:effectLst>
                  <a:outerShdw blurRad="38100" dist="38100" dir="2700000" algn="tl">
                    <a:srgbClr val="000000">
                      <a:alpha val="43137"/>
                    </a:srgbClr>
                  </a:outerShdw>
                </a:effectLst>
              </a:rPr>
              <a:t>Perception is everything</a:t>
            </a:r>
          </a:p>
        </p:txBody>
      </p:sp>
      <p:sp>
        <p:nvSpPr>
          <p:cNvPr id="17411" name="Content Placeholder 2"/>
          <p:cNvSpPr>
            <a:spLocks noGrp="1"/>
          </p:cNvSpPr>
          <p:nvPr>
            <p:ph sz="half" idx="1"/>
          </p:nvPr>
        </p:nvSpPr>
        <p:spPr>
          <a:xfrm>
            <a:off x="468332" y="1412493"/>
            <a:ext cx="3852534" cy="4714065"/>
          </a:xfrm>
        </p:spPr>
        <p:txBody>
          <a:bodyPr/>
          <a:lstStyle/>
          <a:p>
            <a:r>
              <a:rPr lang="en-US" altLang="sv-SE" sz="1600" dirty="0">
                <a:solidFill>
                  <a:srgbClr val="002060"/>
                </a:solidFill>
              </a:rPr>
              <a:t>Experts and patients perceive risk </a:t>
            </a:r>
            <a:r>
              <a:rPr lang="en-US" altLang="sv-SE" sz="1600" dirty="0" smtClean="0">
                <a:solidFill>
                  <a:srgbClr val="002060"/>
                </a:solidFill>
              </a:rPr>
              <a:t>differently</a:t>
            </a:r>
          </a:p>
          <a:p>
            <a:r>
              <a:rPr lang="en-US" altLang="sv-SE" sz="1600" dirty="0" smtClean="0">
                <a:solidFill>
                  <a:srgbClr val="002060"/>
                </a:solidFill>
              </a:rPr>
              <a:t>Patient’s beliefs, experiences, values and opinions play a major role in their perception of risk – about the health danger and about the potential risk from an intervention</a:t>
            </a:r>
          </a:p>
          <a:p>
            <a:r>
              <a:rPr lang="en-US" altLang="sv-SE" sz="1600" dirty="0" smtClean="0">
                <a:solidFill>
                  <a:srgbClr val="002060"/>
                </a:solidFill>
              </a:rPr>
              <a:t>Organized </a:t>
            </a:r>
            <a:r>
              <a:rPr lang="en-US" altLang="sv-SE" sz="1600" dirty="0">
                <a:solidFill>
                  <a:srgbClr val="002060"/>
                </a:solidFill>
              </a:rPr>
              <a:t>lobbies that go against what you advise, distort perception even further</a:t>
            </a:r>
          </a:p>
          <a:p>
            <a:r>
              <a:rPr lang="en-US" altLang="sv-SE" sz="1600" dirty="0">
                <a:solidFill>
                  <a:srgbClr val="002060"/>
                </a:solidFill>
              </a:rPr>
              <a:t>Patients’ perceptions must be acknowledged, validated before we start advising them</a:t>
            </a:r>
          </a:p>
          <a:p>
            <a:r>
              <a:rPr lang="en-US" altLang="sv-SE" sz="1600" dirty="0">
                <a:solidFill>
                  <a:srgbClr val="002060"/>
                </a:solidFill>
              </a:rPr>
              <a:t>The media, and social media play an important role in public risk perception</a:t>
            </a:r>
          </a:p>
          <a:p>
            <a:endParaRPr lang="en-US" altLang="sv-SE" dirty="0" smtClean="0"/>
          </a:p>
        </p:txBody>
      </p:sp>
      <p:pic>
        <p:nvPicPr>
          <p:cNvPr id="174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61" y="1458567"/>
            <a:ext cx="4608652" cy="377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26137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84164" y="96472"/>
            <a:ext cx="8879291" cy="1143240"/>
          </a:xfrm>
        </p:spPr>
        <p:txBody>
          <a:bodyPr/>
          <a:lstStyle/>
          <a:p>
            <a:pPr>
              <a:defRPr/>
            </a:pPr>
            <a:r>
              <a:rPr lang="en-US" sz="2800" kern="1200" dirty="0">
                <a:effectLst>
                  <a:outerShdw blurRad="38100" dist="38100" dir="2700000" algn="tl">
                    <a:srgbClr val="000000">
                      <a:alpha val="43137"/>
                    </a:srgbClr>
                  </a:outerShdw>
                </a:effectLst>
              </a:rPr>
              <a:t>Elaboration Likelihood Model: </a:t>
            </a:r>
            <a:br>
              <a:rPr lang="en-US" sz="2800" kern="1200" dirty="0">
                <a:effectLst>
                  <a:outerShdw blurRad="38100" dist="38100" dir="2700000" algn="tl">
                    <a:srgbClr val="000000">
                      <a:alpha val="43137"/>
                    </a:srgbClr>
                  </a:outerShdw>
                </a:effectLst>
              </a:rPr>
            </a:br>
            <a:r>
              <a:rPr lang="en-US" sz="2800" kern="1200" dirty="0">
                <a:effectLst>
                  <a:outerShdw blurRad="38100" dist="38100" dir="2700000" algn="tl">
                    <a:srgbClr val="000000">
                      <a:alpha val="43137"/>
                    </a:srgbClr>
                  </a:outerShdw>
                </a:effectLst>
              </a:rPr>
              <a:t>Challenge of communicating with people in stress</a:t>
            </a:r>
          </a:p>
        </p:txBody>
      </p:sp>
      <p:sp>
        <p:nvSpPr>
          <p:cNvPr id="18435" name="Rectangle 3"/>
          <p:cNvSpPr>
            <a:spLocks noGrp="1" noChangeArrowheads="1"/>
          </p:cNvSpPr>
          <p:nvPr>
            <p:ph type="body" idx="1"/>
          </p:nvPr>
        </p:nvSpPr>
        <p:spPr>
          <a:xfrm>
            <a:off x="490053" y="1340768"/>
            <a:ext cx="7848962" cy="3886151"/>
          </a:xfrm>
        </p:spPr>
        <p:txBody>
          <a:bodyPr/>
          <a:lstStyle/>
          <a:p>
            <a:pPr>
              <a:buFont typeface="Wingdings" pitchFamily="2" charset="2"/>
              <a:buNone/>
            </a:pPr>
            <a:endParaRPr lang="en-US" b="1" dirty="0" smtClean="0">
              <a:solidFill>
                <a:srgbClr val="0070C0"/>
              </a:solidFill>
            </a:endParaRPr>
          </a:p>
          <a:p>
            <a:pPr>
              <a:buFont typeface="Wingdings" pitchFamily="2" charset="2"/>
              <a:buNone/>
            </a:pPr>
            <a:r>
              <a:rPr lang="en-US" b="1" dirty="0" smtClean="0">
                <a:solidFill>
                  <a:srgbClr val="0070C0"/>
                </a:solidFill>
              </a:rPr>
              <a:t>"Normal" times: </a:t>
            </a:r>
          </a:p>
          <a:p>
            <a:pPr>
              <a:buFont typeface="Wingdings" pitchFamily="2" charset="2"/>
              <a:buNone/>
            </a:pPr>
            <a:r>
              <a:rPr lang="en-US" dirty="0" smtClean="0">
                <a:solidFill>
                  <a:srgbClr val="0070C0"/>
                </a:solidFill>
              </a:rPr>
              <a:t>Motivated; able to pay attention</a:t>
            </a:r>
          </a:p>
          <a:p>
            <a:pPr>
              <a:buFont typeface="Wingdings" pitchFamily="2" charset="2"/>
              <a:buNone/>
            </a:pPr>
            <a:endParaRPr lang="en-US" dirty="0" smtClean="0">
              <a:solidFill>
                <a:schemeClr val="bg1"/>
              </a:solidFill>
            </a:endParaRPr>
          </a:p>
          <a:p>
            <a:pPr>
              <a:buFont typeface="Wingdings" pitchFamily="2" charset="2"/>
              <a:buNone/>
            </a:pPr>
            <a:r>
              <a:rPr lang="en-US" b="1" dirty="0" smtClean="0">
                <a:solidFill>
                  <a:srgbClr val="FF0000"/>
                </a:solidFill>
              </a:rPr>
              <a:t>Emergencies: Distracted,</a:t>
            </a:r>
          </a:p>
          <a:p>
            <a:pPr>
              <a:buFont typeface="Wingdings" pitchFamily="2" charset="2"/>
              <a:buNone/>
            </a:pPr>
            <a:r>
              <a:rPr lang="en-US" dirty="0" smtClean="0">
                <a:solidFill>
                  <a:srgbClr val="FF0000"/>
                </a:solidFill>
              </a:rPr>
              <a:t>Fearful, Negative </a:t>
            </a:r>
          </a:p>
        </p:txBody>
      </p:sp>
      <p:sp>
        <p:nvSpPr>
          <p:cNvPr id="18436" name="AutoShape 4"/>
          <p:cNvSpPr>
            <a:spLocks noChangeArrowheads="1"/>
          </p:cNvSpPr>
          <p:nvPr/>
        </p:nvSpPr>
        <p:spPr bwMode="auto">
          <a:xfrm>
            <a:off x="4081949" y="2202760"/>
            <a:ext cx="1665630" cy="362842"/>
          </a:xfrm>
          <a:prstGeom prst="rightArrow">
            <a:avLst>
              <a:gd name="adj1" fmla="val 50000"/>
              <a:gd name="adj2" fmla="val 114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8437" name="AutoShape 5"/>
          <p:cNvSpPr>
            <a:spLocks noChangeArrowheads="1"/>
          </p:cNvSpPr>
          <p:nvPr/>
        </p:nvSpPr>
        <p:spPr bwMode="auto">
          <a:xfrm>
            <a:off x="3819955" y="4623356"/>
            <a:ext cx="1914050" cy="349883"/>
          </a:xfrm>
          <a:prstGeom prst="rightArrow">
            <a:avLst>
              <a:gd name="adj1" fmla="val 50000"/>
              <a:gd name="adj2" fmla="val 136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4342" name="Text Box 6"/>
          <p:cNvSpPr txBox="1">
            <a:spLocks noChangeArrowheads="1"/>
          </p:cNvSpPr>
          <p:nvPr/>
        </p:nvSpPr>
        <p:spPr bwMode="auto">
          <a:xfrm>
            <a:off x="5796136" y="1847119"/>
            <a:ext cx="2980238" cy="1144897"/>
          </a:xfrm>
          <a:prstGeom prst="rect">
            <a:avLst/>
          </a:prstGeom>
          <a:noFill/>
          <a:ln w="9525" algn="ctr">
            <a:noFill/>
            <a:miter lim="800000"/>
            <a:headEnd/>
            <a:tailEnd/>
          </a:ln>
        </p:spPr>
        <p:txBody>
          <a:bodyPr wrap="none" lIns="91408" tIns="45704" rIns="91408" bIns="45704">
            <a:spAutoFit/>
          </a:bodyPr>
          <a:lstStyle/>
          <a:p>
            <a:pPr fontAlgn="base">
              <a:spcAft>
                <a:spcPct val="0"/>
              </a:spcAft>
              <a:buClr>
                <a:srgbClr val="1E7FB8"/>
              </a:buClr>
              <a:buFont typeface="Wingdings" pitchFamily="2" charset="2"/>
              <a:buNone/>
              <a:defRPr/>
            </a:pPr>
            <a:r>
              <a:rPr lang="en-US" dirty="0">
                <a:solidFill>
                  <a:srgbClr val="0070C0"/>
                </a:solidFill>
                <a:cs typeface="Times New Roman" pitchFamily="18" charset="0"/>
              </a:rPr>
              <a:t>Central </a:t>
            </a:r>
            <a:r>
              <a:rPr lang="en-US" dirty="0" smtClean="0">
                <a:solidFill>
                  <a:srgbClr val="0070C0"/>
                </a:solidFill>
                <a:cs typeface="Times New Roman" pitchFamily="18" charset="0"/>
              </a:rPr>
              <a:t>route </a:t>
            </a:r>
            <a:r>
              <a:rPr lang="en-US" dirty="0">
                <a:solidFill>
                  <a:srgbClr val="0070C0"/>
                </a:solidFill>
                <a:cs typeface="Times New Roman" pitchFamily="18" charset="0"/>
              </a:rPr>
              <a:t>to </a:t>
            </a:r>
            <a:endParaRPr lang="en-US" dirty="0" smtClean="0">
              <a:solidFill>
                <a:srgbClr val="0070C0"/>
              </a:solidFill>
              <a:cs typeface="Times New Roman" pitchFamily="18" charset="0"/>
            </a:endParaRPr>
          </a:p>
          <a:p>
            <a:pPr fontAlgn="base">
              <a:spcAft>
                <a:spcPct val="0"/>
              </a:spcAft>
              <a:buClr>
                <a:srgbClr val="1E7FB8"/>
              </a:buClr>
              <a:buFont typeface="Wingdings" pitchFamily="2" charset="2"/>
              <a:buNone/>
              <a:defRPr/>
            </a:pPr>
            <a:r>
              <a:rPr lang="en-US" dirty="0" smtClean="0">
                <a:solidFill>
                  <a:srgbClr val="0070C0"/>
                </a:solidFill>
                <a:cs typeface="Times New Roman" pitchFamily="18" charset="0"/>
              </a:rPr>
              <a:t>Decision-making</a:t>
            </a:r>
            <a:r>
              <a:rPr lang="en-US" dirty="0">
                <a:solidFill>
                  <a:srgbClr val="0070C0"/>
                </a:solidFill>
                <a:cs typeface="Times New Roman" pitchFamily="18" charset="0"/>
              </a:rPr>
              <a:t>:</a:t>
            </a:r>
          </a:p>
          <a:p>
            <a:pPr fontAlgn="base">
              <a:spcBef>
                <a:spcPct val="80000"/>
              </a:spcBef>
              <a:spcAft>
                <a:spcPct val="0"/>
              </a:spcAft>
              <a:buClr>
                <a:srgbClr val="1E7FB8"/>
              </a:buClr>
              <a:buFont typeface="Wingdings" pitchFamily="2" charset="2"/>
              <a:buNone/>
              <a:defRPr/>
            </a:pPr>
            <a:r>
              <a:rPr lang="en-US" i="1" dirty="0">
                <a:solidFill>
                  <a:srgbClr val="0070C0"/>
                </a:solidFill>
              </a:rPr>
              <a:t>Logical ,Conscious </a:t>
            </a:r>
            <a:r>
              <a:rPr lang="en-US" i="1" dirty="0" smtClean="0">
                <a:solidFill>
                  <a:srgbClr val="0070C0"/>
                </a:solidFill>
              </a:rPr>
              <a:t>thinking</a:t>
            </a:r>
            <a:endParaRPr lang="en-US" i="1" dirty="0">
              <a:solidFill>
                <a:srgbClr val="0070C0"/>
              </a:solidFill>
            </a:endParaRPr>
          </a:p>
        </p:txBody>
      </p:sp>
      <p:sp>
        <p:nvSpPr>
          <p:cNvPr id="14343" name="Text Box 7"/>
          <p:cNvSpPr txBox="1">
            <a:spLocks noChangeArrowheads="1"/>
          </p:cNvSpPr>
          <p:nvPr/>
        </p:nvSpPr>
        <p:spPr bwMode="auto">
          <a:xfrm>
            <a:off x="5796136" y="3670175"/>
            <a:ext cx="2617226" cy="2142093"/>
          </a:xfrm>
          <a:prstGeom prst="rect">
            <a:avLst/>
          </a:prstGeom>
          <a:noFill/>
          <a:ln w="9525" algn="ctr">
            <a:noFill/>
            <a:miter lim="800000"/>
            <a:headEnd/>
            <a:tailEnd/>
          </a:ln>
        </p:spPr>
        <p:txBody>
          <a:bodyPr lIns="91408" tIns="45704" rIns="91408" bIns="45704">
            <a:spAutoFit/>
          </a:bodyPr>
          <a:lstStyle/>
          <a:p>
            <a:pPr fontAlgn="base">
              <a:spcBef>
                <a:spcPct val="80000"/>
              </a:spcBef>
              <a:spcAft>
                <a:spcPct val="0"/>
              </a:spcAft>
              <a:buClr>
                <a:srgbClr val="1E7FB8"/>
              </a:buClr>
              <a:buFont typeface="Wingdings" pitchFamily="2" charset="2"/>
              <a:buNone/>
              <a:defRPr/>
            </a:pPr>
            <a:r>
              <a:rPr lang="en-US" dirty="0">
                <a:solidFill>
                  <a:srgbClr val="FF0000"/>
                </a:solidFill>
              </a:rPr>
              <a:t>Peripheral route to Decision-making</a:t>
            </a:r>
          </a:p>
          <a:p>
            <a:pPr fontAlgn="base">
              <a:spcBef>
                <a:spcPct val="80000"/>
              </a:spcBef>
              <a:spcAft>
                <a:spcPct val="0"/>
              </a:spcAft>
              <a:buClr>
                <a:srgbClr val="1E7FB8"/>
              </a:buClr>
              <a:buFont typeface="Wingdings" pitchFamily="2" charset="2"/>
              <a:buNone/>
              <a:defRPr/>
            </a:pPr>
            <a:r>
              <a:rPr lang="en-US" i="1" dirty="0">
                <a:solidFill>
                  <a:srgbClr val="FF0000"/>
                </a:solidFill>
              </a:rPr>
              <a:t>Short-circuited route; </a:t>
            </a:r>
          </a:p>
          <a:p>
            <a:pPr fontAlgn="base">
              <a:spcBef>
                <a:spcPct val="80000"/>
              </a:spcBef>
              <a:spcAft>
                <a:spcPct val="0"/>
              </a:spcAft>
              <a:buClr>
                <a:srgbClr val="1E7FB8"/>
              </a:buClr>
              <a:buFont typeface="Wingdings" pitchFamily="2" charset="2"/>
              <a:buNone/>
              <a:defRPr/>
            </a:pPr>
            <a:r>
              <a:rPr lang="en-US" i="1" dirty="0">
                <a:solidFill>
                  <a:srgbClr val="FF0000"/>
                </a:solidFill>
              </a:rPr>
              <a:t>Reliance on Trust, </a:t>
            </a:r>
          </a:p>
          <a:p>
            <a:pPr fontAlgn="base">
              <a:spcBef>
                <a:spcPct val="80000"/>
              </a:spcBef>
              <a:spcAft>
                <a:spcPct val="0"/>
              </a:spcAft>
              <a:buClr>
                <a:srgbClr val="1E7FB8"/>
              </a:buClr>
              <a:buFont typeface="Wingdings" pitchFamily="2" charset="2"/>
              <a:buNone/>
              <a:defRPr/>
            </a:pPr>
            <a:r>
              <a:rPr lang="en-US" i="1" dirty="0">
                <a:solidFill>
                  <a:srgbClr val="FF0000"/>
                </a:solidFill>
              </a:rPr>
              <a:t>Surface reactions</a:t>
            </a:r>
          </a:p>
        </p:txBody>
      </p:sp>
    </p:spTree>
    <p:extLst>
      <p:ext uri="{BB962C8B-B14F-4D97-AF65-F5344CB8AC3E}">
        <p14:creationId xmlns:p14="http://schemas.microsoft.com/office/powerpoint/2010/main" val="253013312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ChangeArrowheads="1"/>
          </p:cNvSpPr>
          <p:nvPr/>
        </p:nvSpPr>
        <p:spPr bwMode="auto">
          <a:xfrm>
            <a:off x="221741" y="1412295"/>
            <a:ext cx="8793770" cy="4322426"/>
          </a:xfrm>
          <a:prstGeom prst="irregularSeal2">
            <a:avLst/>
          </a:prstGeom>
          <a:solidFill>
            <a:srgbClr val="FF6699"/>
          </a:solidFill>
          <a:ln>
            <a:headEnd/>
            <a:tailEnd/>
          </a:ln>
        </p:spPr>
        <p:style>
          <a:lnRef idx="0">
            <a:schemeClr val="accent3"/>
          </a:lnRef>
          <a:fillRef idx="3">
            <a:schemeClr val="accent3"/>
          </a:fillRef>
          <a:effectRef idx="3">
            <a:schemeClr val="accent3"/>
          </a:effectRef>
          <a:fontRef idx="minor">
            <a:schemeClr val="lt1"/>
          </a:fontRef>
        </p:style>
        <p:txBody>
          <a:bodyPr wrap="none" lIns="80133" tIns="40067" rIns="80133" bIns="40067" anchor="ct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19461" name="Rectangle 3"/>
          <p:cNvSpPr>
            <a:spLocks noGrp="1" noChangeArrowheads="1"/>
          </p:cNvSpPr>
          <p:nvPr>
            <p:ph type="body" idx="1"/>
          </p:nvPr>
        </p:nvSpPr>
        <p:spPr>
          <a:xfrm>
            <a:off x="557926" y="1894841"/>
            <a:ext cx="8001000" cy="4115088"/>
          </a:xfrm>
        </p:spPr>
        <p:txBody>
          <a:bodyPr/>
          <a:lstStyle/>
          <a:p>
            <a:pPr eaLnBrk="1" hangingPunct="1">
              <a:lnSpc>
                <a:spcPct val="70000"/>
              </a:lnSpc>
            </a:pPr>
            <a:endParaRPr lang="es-ES" altLang="sv-SE" sz="600"/>
          </a:p>
          <a:p>
            <a:pPr eaLnBrk="1" hangingPunct="1">
              <a:lnSpc>
                <a:spcPct val="70000"/>
              </a:lnSpc>
            </a:pPr>
            <a:endParaRPr lang="es-ES" altLang="sv-SE" sz="600"/>
          </a:p>
          <a:p>
            <a:pPr eaLnBrk="1" hangingPunct="1">
              <a:lnSpc>
                <a:spcPct val="70000"/>
              </a:lnSpc>
              <a:buFont typeface="Wingdings" pitchFamily="2" charset="2"/>
              <a:buNone/>
            </a:pPr>
            <a:endParaRPr lang="es-ES" altLang="sv-SE" sz="3900" b="1"/>
          </a:p>
          <a:p>
            <a:pPr algn="ctr" eaLnBrk="1" hangingPunct="1">
              <a:lnSpc>
                <a:spcPct val="70000"/>
              </a:lnSpc>
              <a:buFont typeface="Wingdings" pitchFamily="2" charset="2"/>
              <a:buNone/>
            </a:pPr>
            <a:r>
              <a:rPr lang="es-ES" altLang="sv-SE" sz="3200"/>
              <a:t>Risk = Hazard + Outrage </a:t>
            </a:r>
            <a:r>
              <a:rPr lang="es-ES" altLang="sv-SE" sz="2100"/>
              <a:t>(values)</a:t>
            </a:r>
          </a:p>
          <a:p>
            <a:pPr eaLnBrk="1" hangingPunct="1">
              <a:lnSpc>
                <a:spcPct val="70000"/>
              </a:lnSpc>
              <a:buFont typeface="Wingdings" pitchFamily="2" charset="2"/>
              <a:buNone/>
            </a:pPr>
            <a:r>
              <a:rPr lang="es-ES" altLang="sv-SE" sz="2100">
                <a:solidFill>
                  <a:srgbClr val="FFFFFF"/>
                </a:solidFill>
              </a:rPr>
              <a:t>		</a:t>
            </a: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algn="r" eaLnBrk="1" hangingPunct="1">
              <a:lnSpc>
                <a:spcPct val="70000"/>
              </a:lnSpc>
              <a:buFont typeface="Wingdings" pitchFamily="2" charset="2"/>
              <a:buNone/>
            </a:pPr>
            <a:r>
              <a:rPr lang="es-ES" altLang="sv-SE" sz="900"/>
              <a:t>	</a:t>
            </a:r>
            <a:r>
              <a:rPr lang="es-ES" altLang="sv-SE" sz="1100"/>
              <a:t>Covello &amp; Sandman, 2001</a:t>
            </a:r>
            <a:endParaRPr lang="es-ES" altLang="sv-SE" sz="900">
              <a:solidFill>
                <a:schemeClr val="folHlink"/>
              </a:solidFill>
            </a:endParaRPr>
          </a:p>
        </p:txBody>
      </p:sp>
      <p:sp>
        <p:nvSpPr>
          <p:cNvPr id="19462" name="Rectangle 4"/>
          <p:cNvSpPr>
            <a:spLocks noGrp="1" noChangeArrowheads="1"/>
          </p:cNvSpPr>
          <p:nvPr>
            <p:ph type="title"/>
          </p:nvPr>
        </p:nvSpPr>
        <p:spPr/>
        <p:txBody>
          <a:bodyPr/>
          <a:lstStyle/>
          <a:p>
            <a:pPr eaLnBrk="1" hangingPunct="1"/>
            <a:r>
              <a:rPr lang="en-GB" smtClean="0"/>
              <a:t>For purposes of risk communication…</a:t>
            </a:r>
            <a:endParaRPr lang="en-US" smtClean="0"/>
          </a:p>
        </p:txBody>
      </p:sp>
    </p:spTree>
    <p:extLst>
      <p:ext uri="{BB962C8B-B14F-4D97-AF65-F5344CB8AC3E}">
        <p14:creationId xmlns:p14="http://schemas.microsoft.com/office/powerpoint/2010/main" val="62975823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Expert Risk Perception</a:t>
            </a:r>
          </a:p>
        </p:txBody>
      </p:sp>
      <p:pic>
        <p:nvPicPr>
          <p:cNvPr id="20483" name="Picture 4" descr="Physician"/>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4724039" y="1523361"/>
            <a:ext cx="3297325" cy="4354103"/>
          </a:xfrm>
        </p:spPr>
      </p:pic>
      <p:sp>
        <p:nvSpPr>
          <p:cNvPr id="12292" name="Text Box 5"/>
          <p:cNvSpPr txBox="1">
            <a:spLocks noChangeArrowheads="1"/>
          </p:cNvSpPr>
          <p:nvPr/>
        </p:nvSpPr>
        <p:spPr bwMode="auto">
          <a:xfrm>
            <a:off x="381453" y="1448488"/>
            <a:ext cx="4114528" cy="4825904"/>
          </a:xfrm>
          <a:prstGeom prst="rect">
            <a:avLst/>
          </a:prstGeom>
          <a:noFill/>
          <a:ln w="76200">
            <a:noFill/>
            <a:miter lim="800000"/>
            <a:headEnd/>
            <a:tailEnd/>
          </a:ln>
        </p:spPr>
        <p:txBody>
          <a:bodyPr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2500" b="1" dirty="0">
                <a:solidFill>
                  <a:srgbClr val="000066"/>
                </a:solidFill>
              </a:rPr>
              <a:t>High Risk:</a:t>
            </a:r>
          </a:p>
          <a:p>
            <a:pPr marL="286447" indent="-342900" fontAlgn="base">
              <a:spcBef>
                <a:spcPct val="80000"/>
              </a:spcBef>
              <a:spcAft>
                <a:spcPct val="0"/>
              </a:spcAft>
              <a:buClr>
                <a:srgbClr val="1E7FB8"/>
              </a:buClr>
              <a:buFont typeface="Courier New" panose="02070309020205020404" pitchFamily="49" charset="0"/>
              <a:buChar char="o"/>
              <a:defRPr/>
            </a:pPr>
            <a:r>
              <a:rPr lang="en-US" sz="2400" b="1" dirty="0">
                <a:solidFill>
                  <a:srgbClr val="000066"/>
                </a:solidFill>
              </a:rPr>
              <a:t>High levels of </a:t>
            </a:r>
            <a:r>
              <a:rPr lang="en-US" sz="2400" b="1" dirty="0" smtClean="0">
                <a:solidFill>
                  <a:srgbClr val="000066"/>
                </a:solidFill>
              </a:rPr>
              <a:t>morbidity and mortality</a:t>
            </a:r>
            <a:endParaRPr lang="en-US" sz="2400" b="1" dirty="0">
              <a:solidFill>
                <a:srgbClr val="000066"/>
              </a:solidFill>
            </a:endParaRPr>
          </a:p>
          <a:p>
            <a:pPr marL="286447" indent="-342900" fontAlgn="base">
              <a:spcBef>
                <a:spcPct val="80000"/>
              </a:spcBef>
              <a:spcAft>
                <a:spcPct val="0"/>
              </a:spcAft>
              <a:buClr>
                <a:srgbClr val="1E7FB8"/>
              </a:buClr>
              <a:buFont typeface="Courier New" panose="02070309020205020404" pitchFamily="49" charset="0"/>
              <a:buChar char="o"/>
              <a:defRPr/>
            </a:pPr>
            <a:r>
              <a:rPr lang="en-US" sz="2400" b="1" dirty="0">
                <a:solidFill>
                  <a:srgbClr val="000066"/>
                </a:solidFill>
              </a:rPr>
              <a:t>High levels of disability</a:t>
            </a:r>
          </a:p>
          <a:p>
            <a:pPr marL="286447" indent="-342900" fontAlgn="base">
              <a:spcBef>
                <a:spcPct val="80000"/>
              </a:spcBef>
              <a:spcAft>
                <a:spcPct val="0"/>
              </a:spcAft>
              <a:buClr>
                <a:srgbClr val="1E7FB8"/>
              </a:buClr>
              <a:buFont typeface="Courier New" panose="02070309020205020404" pitchFamily="49" charset="0"/>
              <a:buChar char="o"/>
              <a:defRPr/>
            </a:pPr>
            <a:r>
              <a:rPr lang="en-US" sz="2400" b="1" dirty="0">
                <a:solidFill>
                  <a:srgbClr val="000066"/>
                </a:solidFill>
              </a:rPr>
              <a:t>High levels of property </a:t>
            </a:r>
            <a:r>
              <a:rPr lang="en-US" sz="2400" b="1" dirty="0" smtClean="0">
                <a:solidFill>
                  <a:srgbClr val="000066"/>
                </a:solidFill>
              </a:rPr>
              <a:t>loss</a:t>
            </a:r>
            <a:endParaRPr lang="en-US" sz="2400" b="1" dirty="0">
              <a:solidFill>
                <a:srgbClr val="000066"/>
              </a:solidFill>
            </a:endParaRPr>
          </a:p>
          <a:p>
            <a:pPr marL="286447" indent="-342900" fontAlgn="base">
              <a:spcBef>
                <a:spcPct val="80000"/>
              </a:spcBef>
              <a:spcAft>
                <a:spcPct val="0"/>
              </a:spcAft>
              <a:buClr>
                <a:srgbClr val="1E7FB8"/>
              </a:buClr>
              <a:buFont typeface="Courier New" panose="02070309020205020404" pitchFamily="49" charset="0"/>
              <a:buChar char="o"/>
              <a:defRPr/>
            </a:pPr>
            <a:r>
              <a:rPr lang="en-US" sz="2400" b="1" dirty="0">
                <a:solidFill>
                  <a:srgbClr val="000066"/>
                </a:solidFill>
              </a:rPr>
              <a:t>High level of financial loss</a:t>
            </a:r>
          </a:p>
          <a:p>
            <a:pPr marL="400666" lvl="1" fontAlgn="base">
              <a:spcBef>
                <a:spcPct val="80000"/>
              </a:spcBef>
              <a:spcAft>
                <a:spcPct val="0"/>
              </a:spcAft>
              <a:buClr>
                <a:srgbClr val="1E7FB8"/>
              </a:buClr>
              <a:buFont typeface="Wingdings" pitchFamily="2" charset="2"/>
              <a:buChar char="l"/>
              <a:defRPr/>
            </a:pPr>
            <a:endParaRPr lang="en-US" sz="2100" dirty="0">
              <a:solidFill>
                <a:srgbClr val="000066"/>
              </a:solidFill>
            </a:endParaRPr>
          </a:p>
        </p:txBody>
      </p:sp>
    </p:spTree>
    <p:extLst>
      <p:ext uri="{BB962C8B-B14F-4D97-AF65-F5344CB8AC3E}">
        <p14:creationId xmlns:p14="http://schemas.microsoft.com/office/powerpoint/2010/main" val="1391011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sz="4000" dirty="0" smtClean="0">
                <a:effectLst>
                  <a:outerShdw blurRad="38100" dist="38100" dir="2700000" algn="tl">
                    <a:srgbClr val="000000">
                      <a:alpha val="43137"/>
                    </a:srgbClr>
                  </a:outerShdw>
                </a:effectLst>
              </a:rPr>
              <a:t>General o</a:t>
            </a:r>
            <a:r>
              <a:rPr lang="en-GB" sz="4000" dirty="0" smtClean="0">
                <a:effectLst>
                  <a:outerShdw blurRad="38100" dist="38100" dir="2700000" algn="tl">
                    <a:srgbClr val="000000">
                      <a:alpha val="43137"/>
                    </a:srgbClr>
                  </a:outerShdw>
                </a:effectLst>
              </a:rPr>
              <a:t>bjective</a:t>
            </a:r>
            <a:endParaRPr lang="en-US" sz="4000" dirty="0" smtClean="0">
              <a:effectLst>
                <a:outerShdw blurRad="38100" dist="38100" dir="2700000" algn="tl">
                  <a:srgbClr val="000000">
                    <a:alpha val="43137"/>
                  </a:srgbClr>
                </a:outerShdw>
              </a:effectLst>
            </a:endParaRPr>
          </a:p>
        </p:txBody>
      </p:sp>
      <p:sp>
        <p:nvSpPr>
          <p:cNvPr id="888835" name="Rectangle 3"/>
          <p:cNvSpPr>
            <a:spLocks noGrp="1" noChangeArrowheads="1"/>
          </p:cNvSpPr>
          <p:nvPr>
            <p:ph type="body" idx="1"/>
          </p:nvPr>
        </p:nvSpPr>
        <p:spPr>
          <a:xfrm>
            <a:off x="405888" y="2064743"/>
            <a:ext cx="8291501" cy="3036641"/>
          </a:xfrm>
        </p:spPr>
        <p:txBody>
          <a:bodyPr/>
          <a:lstStyle/>
          <a:p>
            <a:pPr marL="0" indent="0" algn="just" eaLnBrk="1" hangingPunct="1">
              <a:lnSpc>
                <a:spcPct val="80000"/>
              </a:lnSpc>
              <a:buNone/>
              <a:defRPr/>
            </a:pPr>
            <a:r>
              <a:rPr lang="en-US" altLang="sv-SE" sz="3200" dirty="0"/>
              <a:t>This presentation provides an introduction to emergency risk communication </a:t>
            </a:r>
            <a:r>
              <a:rPr lang="en-US" altLang="sv-SE" sz="3200" dirty="0" smtClean="0"/>
              <a:t>principles and how to apply them.</a:t>
            </a:r>
            <a:endParaRPr lang="en-GB" altLang="sv-SE" sz="3200" dirty="0"/>
          </a:p>
          <a:p>
            <a:pPr marL="467525" indent="-467525" eaLnBrk="1" hangingPunct="1">
              <a:lnSpc>
                <a:spcPct val="80000"/>
              </a:lnSpc>
              <a:buFont typeface="Wingdings" pitchFamily="2" charset="2"/>
              <a:buAutoNum type="arabicPeriod" startAt="2"/>
              <a:defRPr/>
            </a:pPr>
            <a:endParaRPr lang="en-GB" altLang="sv-SE" dirty="0" smtClean="0"/>
          </a:p>
          <a:p>
            <a:pPr marL="467525" indent="-467525" eaLnBrk="1" hangingPunct="1">
              <a:lnSpc>
                <a:spcPct val="80000"/>
              </a:lnSpc>
              <a:buNone/>
              <a:defRPr/>
            </a:pPr>
            <a:endParaRPr lang="en-US" altLang="sv-SE" dirty="0" smtClean="0"/>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3600">
                <a:solidFill>
                  <a:schemeClr val="tx1"/>
                </a:solidFill>
              </a:rPr>
              <a:t>Public Perceptions of Risk</a:t>
            </a:r>
            <a:r>
              <a:rPr lang="en-US" sz="3600"/>
              <a:t/>
            </a:r>
            <a:br>
              <a:rPr lang="en-US" sz="3600"/>
            </a:br>
            <a:r>
              <a:rPr lang="en-US" sz="3600"/>
              <a:t>—</a:t>
            </a:r>
            <a:r>
              <a:rPr lang="en-US" sz="2000"/>
              <a:t>Slovic et al</a:t>
            </a:r>
            <a:r>
              <a:rPr lang="en-US" smtClean="0"/>
              <a:t> </a:t>
            </a:r>
          </a:p>
        </p:txBody>
      </p:sp>
      <p:sp>
        <p:nvSpPr>
          <p:cNvPr id="21507" name="Rectangle 3"/>
          <p:cNvSpPr>
            <a:spLocks noGrp="1" noChangeArrowheads="1"/>
          </p:cNvSpPr>
          <p:nvPr>
            <p:ph sz="half" idx="1"/>
          </p:nvPr>
        </p:nvSpPr>
        <p:spPr>
          <a:xfrm>
            <a:off x="442541" y="1625477"/>
            <a:ext cx="4080591" cy="4611835"/>
          </a:xfrm>
        </p:spPr>
        <p:txBody>
          <a:bodyPr/>
          <a:lstStyle/>
          <a:p>
            <a:pPr>
              <a:spcBef>
                <a:spcPts val="0"/>
              </a:spcBef>
            </a:pPr>
            <a:r>
              <a:rPr lang="en-US" sz="2000" b="1" dirty="0"/>
              <a:t>Less </a:t>
            </a:r>
            <a:r>
              <a:rPr lang="en-US" sz="2000" b="1" dirty="0" smtClean="0"/>
              <a:t>concerned about </a:t>
            </a:r>
            <a:r>
              <a:rPr lang="en-US" sz="2000" b="1" dirty="0"/>
              <a:t>health </a:t>
            </a:r>
            <a:r>
              <a:rPr lang="en-US" sz="2000" b="1" dirty="0" smtClean="0"/>
              <a:t>risks that </a:t>
            </a:r>
            <a:r>
              <a:rPr lang="en-US" sz="2000" b="1" dirty="0"/>
              <a:t>are:</a:t>
            </a:r>
          </a:p>
          <a:p>
            <a:pPr lvl="1"/>
            <a:r>
              <a:rPr lang="en-US" sz="2000" dirty="0"/>
              <a:t>Voluntary</a:t>
            </a:r>
          </a:p>
          <a:p>
            <a:pPr lvl="1"/>
            <a:r>
              <a:rPr lang="en-US" sz="2000" dirty="0"/>
              <a:t>Familiar</a:t>
            </a:r>
          </a:p>
          <a:p>
            <a:pPr lvl="1"/>
            <a:r>
              <a:rPr lang="en-US" sz="2000" dirty="0"/>
              <a:t>Controllable</a:t>
            </a:r>
          </a:p>
          <a:p>
            <a:pPr lvl="1"/>
            <a:r>
              <a:rPr lang="en-US" sz="2000" dirty="0"/>
              <a:t>Controlled by self</a:t>
            </a:r>
          </a:p>
          <a:p>
            <a:pPr lvl="1"/>
            <a:r>
              <a:rPr lang="en-US" sz="2000" dirty="0"/>
              <a:t>Fair</a:t>
            </a:r>
          </a:p>
          <a:p>
            <a:pPr lvl="1"/>
            <a:r>
              <a:rPr lang="en-US" sz="2000" dirty="0"/>
              <a:t>Chronic</a:t>
            </a:r>
          </a:p>
          <a:p>
            <a:pPr lvl="1"/>
            <a:r>
              <a:rPr lang="en-US" sz="2000" dirty="0"/>
              <a:t>Diffuse</a:t>
            </a:r>
          </a:p>
          <a:p>
            <a:pPr lvl="1"/>
            <a:r>
              <a:rPr lang="en-US" sz="2000" dirty="0"/>
              <a:t>Not fatal</a:t>
            </a:r>
          </a:p>
          <a:p>
            <a:pPr lvl="1">
              <a:buFont typeface="Wingdings" pitchFamily="2" charset="2"/>
              <a:buNone/>
            </a:pPr>
            <a:endParaRPr lang="en-US" dirty="0" smtClean="0">
              <a:solidFill>
                <a:schemeClr val="bg1"/>
              </a:solidFill>
            </a:endParaRPr>
          </a:p>
        </p:txBody>
      </p:sp>
      <p:sp>
        <p:nvSpPr>
          <p:cNvPr id="21508" name="Rectangle 4"/>
          <p:cNvSpPr>
            <a:spLocks noGrp="1" noChangeArrowheads="1"/>
          </p:cNvSpPr>
          <p:nvPr>
            <p:ph sz="half" idx="2"/>
          </p:nvPr>
        </p:nvSpPr>
        <p:spPr>
          <a:xfrm>
            <a:off x="4653450" y="1625477"/>
            <a:ext cx="4080591" cy="4611835"/>
          </a:xfrm>
        </p:spPr>
        <p:txBody>
          <a:bodyPr/>
          <a:lstStyle/>
          <a:p>
            <a:r>
              <a:rPr lang="en-US" sz="2000" b="1" dirty="0"/>
              <a:t>More concerned about health risks that are: </a:t>
            </a:r>
          </a:p>
          <a:p>
            <a:pPr lvl="1"/>
            <a:r>
              <a:rPr lang="en-US" sz="2000" dirty="0"/>
              <a:t>Involuntary</a:t>
            </a:r>
          </a:p>
          <a:p>
            <a:pPr lvl="1"/>
            <a:r>
              <a:rPr lang="en-US" sz="2000" dirty="0"/>
              <a:t>Unfamiliar</a:t>
            </a:r>
          </a:p>
          <a:p>
            <a:pPr lvl="1"/>
            <a:r>
              <a:rPr lang="en-US" sz="2000" dirty="0"/>
              <a:t>Uncontrollable</a:t>
            </a:r>
          </a:p>
          <a:p>
            <a:pPr lvl="1"/>
            <a:r>
              <a:rPr lang="en-US" sz="2000" dirty="0"/>
              <a:t>Controlled by others</a:t>
            </a:r>
          </a:p>
          <a:p>
            <a:pPr lvl="1"/>
            <a:r>
              <a:rPr lang="en-US" sz="2000" dirty="0"/>
              <a:t>Unfair</a:t>
            </a:r>
          </a:p>
          <a:p>
            <a:pPr lvl="1"/>
            <a:r>
              <a:rPr lang="en-US" sz="2000" dirty="0"/>
              <a:t>Acute</a:t>
            </a:r>
          </a:p>
          <a:p>
            <a:pPr lvl="1"/>
            <a:r>
              <a:rPr lang="en-US" sz="2000" dirty="0"/>
              <a:t>Focused in </a:t>
            </a:r>
          </a:p>
          <a:p>
            <a:pPr lvl="1">
              <a:buFont typeface="Wingdings" pitchFamily="2" charset="2"/>
              <a:buNone/>
            </a:pPr>
            <a:r>
              <a:rPr lang="en-US" sz="2000" dirty="0"/>
              <a:t>    time and space</a:t>
            </a:r>
          </a:p>
          <a:p>
            <a:pPr lvl="1"/>
            <a:r>
              <a:rPr lang="en-US" sz="2000" dirty="0"/>
              <a:t>Fatal</a:t>
            </a:r>
          </a:p>
        </p:txBody>
      </p:sp>
    </p:spTree>
    <p:extLst>
      <p:ext uri="{BB962C8B-B14F-4D97-AF65-F5344CB8AC3E}">
        <p14:creationId xmlns:p14="http://schemas.microsoft.com/office/powerpoint/2010/main" val="17981903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4000" dirty="0" smtClean="0">
                <a:effectLst>
                  <a:outerShdw blurRad="38100" dist="38100" dir="2700000" algn="tl">
                    <a:srgbClr val="000000">
                      <a:alpha val="43137"/>
                    </a:srgbClr>
                  </a:outerShdw>
                </a:effectLst>
              </a:rPr>
              <a:t>Perception</a:t>
            </a:r>
          </a:p>
        </p:txBody>
      </p:sp>
      <p:sp>
        <p:nvSpPr>
          <p:cNvPr id="22531" name="Content Placeholder 2"/>
          <p:cNvSpPr>
            <a:spLocks noGrp="1"/>
          </p:cNvSpPr>
          <p:nvPr>
            <p:ph idx="1"/>
          </p:nvPr>
        </p:nvSpPr>
        <p:spPr/>
        <p:txBody>
          <a:bodyPr/>
          <a:lstStyle/>
          <a:p>
            <a:r>
              <a:rPr lang="en-US" altLang="sv-SE" dirty="0" smtClean="0"/>
              <a:t>Rooted in the sub-conscious</a:t>
            </a:r>
          </a:p>
          <a:p>
            <a:r>
              <a:rPr lang="en-US" altLang="sv-SE" dirty="0" smtClean="0"/>
              <a:t>Often not logical</a:t>
            </a:r>
          </a:p>
          <a:p>
            <a:r>
              <a:rPr lang="en-US" altLang="sv-SE" dirty="0" smtClean="0"/>
              <a:t>Influenced by culture</a:t>
            </a:r>
          </a:p>
          <a:p>
            <a:r>
              <a:rPr lang="en-US" altLang="sv-SE" dirty="0" err="1" smtClean="0"/>
              <a:t>Coloured</a:t>
            </a:r>
            <a:r>
              <a:rPr lang="en-US" altLang="sv-SE" dirty="0" smtClean="0"/>
              <a:t> by emotions</a:t>
            </a:r>
          </a:p>
          <a:p>
            <a:r>
              <a:rPr lang="en-US" altLang="sv-SE" dirty="0" smtClean="0"/>
              <a:t>Not always expressed verbally</a:t>
            </a:r>
          </a:p>
          <a:p>
            <a:r>
              <a:rPr lang="en-US" altLang="sv-SE" dirty="0" smtClean="0"/>
              <a:t>Shows in </a:t>
            </a:r>
            <a:r>
              <a:rPr lang="en-US" altLang="sv-SE" dirty="0" err="1" smtClean="0"/>
              <a:t>behaviour</a:t>
            </a:r>
            <a:endParaRPr lang="en-US" altLang="sv-SE" dirty="0" smtClean="0"/>
          </a:p>
        </p:txBody>
      </p:sp>
      <p:pic>
        <p:nvPicPr>
          <p:cNvPr id="22532" name="Picture 4" descr="d:\Documents and Settings\Test\Local Settings\Temporary Internet Files\Content.IE5\F9ETLNNR\MP90043874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7859" y="2179932"/>
            <a:ext cx="2305005" cy="325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2749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ea typeface="+mj-ea"/>
              </a:rPr>
              <a:t>So, how do we apply Risk Communications Principles?</a:t>
            </a:r>
            <a:endParaRPr lang="en-US" sz="4700" b="1" kern="0" dirty="0">
              <a:solidFill>
                <a:srgbClr val="FFFFFF"/>
              </a:solidFill>
              <a:ea typeface="+mj-ea"/>
            </a:endParaRPr>
          </a:p>
        </p:txBody>
      </p:sp>
    </p:spTree>
    <p:extLst>
      <p:ext uri="{BB962C8B-B14F-4D97-AF65-F5344CB8AC3E}">
        <p14:creationId xmlns:p14="http://schemas.microsoft.com/office/powerpoint/2010/main" val="38530388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28675" name="Rectangle 2"/>
          <p:cNvSpPr>
            <a:spLocks noGrp="1" noChangeArrowheads="1"/>
          </p:cNvSpPr>
          <p:nvPr>
            <p:ph type="title"/>
          </p:nvPr>
        </p:nvSpPr>
        <p:spPr>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r>
              <a:rPr lang="en-GB" sz="4000" dirty="0">
                <a:effectLst>
                  <a:outerShdw blurRad="38100" dist="38100" dir="2700000" algn="tl">
                    <a:srgbClr val="000000">
                      <a:alpha val="43137"/>
                    </a:srgbClr>
                  </a:outerShdw>
                </a:effectLst>
              </a:rPr>
              <a:t>Risk Communication Strategies</a:t>
            </a:r>
            <a:endParaRPr lang="en-US"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561786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29699" name="Rectangle 2"/>
          <p:cNvSpPr>
            <a:spLocks noGrp="1" noChangeArrowheads="1"/>
          </p:cNvSpPr>
          <p:nvPr>
            <p:ph type="title"/>
          </p:nvPr>
        </p:nvSpPr>
        <p:spPr>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r>
              <a:rPr lang="en-GB" sz="4000" dirty="0">
                <a:effectLst>
                  <a:outerShdw blurRad="38100" dist="38100" dir="2700000" algn="tl">
                    <a:srgbClr val="000000">
                      <a:alpha val="43137"/>
                    </a:srgbClr>
                  </a:outerShdw>
                </a:effectLst>
              </a:rPr>
              <a:t>Risk Communication Strategies</a:t>
            </a:r>
            <a:endParaRPr lang="en-US" sz="4000" dirty="0">
              <a:effectLst>
                <a:outerShdw blurRad="38100" dist="38100" dir="2700000" algn="tl">
                  <a:srgbClr val="000000">
                    <a:alpha val="43137"/>
                  </a:srgbClr>
                </a:outerShdw>
              </a:effectLst>
            </a:endParaRPr>
          </a:p>
        </p:txBody>
      </p:sp>
      <p:pic>
        <p:nvPicPr>
          <p:cNvPr id="2970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4" y="2116579"/>
            <a:ext cx="2242561" cy="69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2970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3" y="1696142"/>
            <a:ext cx="4766120" cy="194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297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517551"/>
            <a:ext cx="2393241" cy="169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7" name="AutoShape 7"/>
          <p:cNvSpPr>
            <a:spLocks noChangeArrowheads="1"/>
          </p:cNvSpPr>
          <p:nvPr/>
        </p:nvSpPr>
        <p:spPr bwMode="auto">
          <a:xfrm>
            <a:off x="5617262" y="1995631"/>
            <a:ext cx="712679" cy="1645748"/>
          </a:xfrm>
          <a:prstGeom prst="upArrow">
            <a:avLst>
              <a:gd name="adj1" fmla="val 50000"/>
              <a:gd name="adj2" fmla="val 54429"/>
            </a:avLst>
          </a:prstGeom>
          <a:solidFill>
            <a:srgbClr val="FFFF00"/>
          </a:solidFill>
          <a:ln w="9525">
            <a:solidFill>
              <a:schemeClr val="tx1"/>
            </a:solidFill>
            <a:miter lim="800000"/>
            <a:headEnd/>
            <a:tailEnd/>
          </a:ln>
        </p:spPr>
        <p:txBody>
          <a:bodyPr vert="eaVert" wrap="none" lIns="80133" tIns="40067" rIns="80133" bIns="40067" anchor="ctr"/>
          <a:lstStyle/>
          <a:p>
            <a:pPr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8" name="Text Box 8"/>
          <p:cNvSpPr txBox="1">
            <a:spLocks noChangeArrowheads="1"/>
          </p:cNvSpPr>
          <p:nvPr/>
        </p:nvSpPr>
        <p:spPr bwMode="auto">
          <a:xfrm>
            <a:off x="2602295" y="1844446"/>
            <a:ext cx="2382381" cy="316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Outrage them to your levels of concern so that they take action</a:t>
            </a:r>
          </a:p>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Arouse emotions</a:t>
            </a:r>
          </a:p>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Required to prevent secondary crisis</a:t>
            </a:r>
          </a:p>
          <a:p>
            <a:pPr fontAlgn="base">
              <a:spcBef>
                <a:spcPct val="50000"/>
              </a:spcBef>
              <a:spcAft>
                <a:spcPct val="0"/>
              </a:spcAft>
            </a:pPr>
            <a:r>
              <a:rPr lang="en-GB" altLang="sv-SE" sz="2100" b="1">
                <a:solidFill>
                  <a:srgbClr val="002060"/>
                </a:solidFill>
                <a:latin typeface="Arial Narrow" pitchFamily="34" charset="0"/>
              </a:rPr>
              <a:t>“WATCH OUT!”</a:t>
            </a:r>
            <a:endParaRPr lang="en-US" altLang="sv-SE" b="1">
              <a:solidFill>
                <a:srgbClr val="002060"/>
              </a:solidFill>
              <a:latin typeface="Arial Narrow" pitchFamily="34" charset="0"/>
            </a:endParaRPr>
          </a:p>
        </p:txBody>
      </p:sp>
    </p:spTree>
    <p:extLst>
      <p:ext uri="{BB962C8B-B14F-4D97-AF65-F5344CB8AC3E}">
        <p14:creationId xmlns:p14="http://schemas.microsoft.com/office/powerpoint/2010/main" val="21280647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blinds(horizontal)">
                                      <p:cBhvr>
                                        <p:cTn id="15" dur="500"/>
                                        <p:tgtEl>
                                          <p:spTgt spid="8">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blinds(horizontal)">
                                      <p:cBhvr>
                                        <p:cTn id="20" dur="500"/>
                                        <p:tgtEl>
                                          <p:spTgt spid="8">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Effect transition="in" filter="blinds(horizontal)">
                                      <p:cBhvr>
                                        <p:cTn id="25"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0723" name="Rectangle 2"/>
          <p:cNvSpPr>
            <a:spLocks noGrp="1" noChangeArrowheads="1"/>
          </p:cNvSpPr>
          <p:nvPr>
            <p:ph type="title"/>
          </p:nvPr>
        </p:nvSpPr>
        <p:spPr>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r>
              <a:rPr lang="en-GB" sz="4000" dirty="0">
                <a:effectLst>
                  <a:outerShdw blurRad="38100" dist="38100" dir="2700000" algn="tl">
                    <a:srgbClr val="000000">
                      <a:alpha val="43137"/>
                    </a:srgbClr>
                  </a:outerShdw>
                </a:effectLst>
              </a:rPr>
              <a:t>Risk Communication Strategies</a:t>
            </a:r>
            <a:endParaRPr lang="en-US" sz="4000" dirty="0">
              <a:effectLst>
                <a:outerShdw blurRad="38100" dist="38100" dir="2700000" algn="tl">
                  <a:srgbClr val="000000">
                    <a:alpha val="43137"/>
                  </a:srgbClr>
                </a:outerShdw>
              </a:effectLst>
            </a:endParaRPr>
          </a:p>
        </p:txBody>
      </p:sp>
      <p:pic>
        <p:nvPicPr>
          <p:cNvPr id="307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1975" y="3022243"/>
            <a:ext cx="2383739" cy="19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07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1" y="1710540"/>
            <a:ext cx="2619941" cy="351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8" name="Text Box 8"/>
          <p:cNvSpPr txBox="1">
            <a:spLocks noChangeArrowheads="1"/>
          </p:cNvSpPr>
          <p:nvPr/>
        </p:nvSpPr>
        <p:spPr bwMode="auto">
          <a:xfrm>
            <a:off x="4737613" y="1894841"/>
            <a:ext cx="2636230" cy="2776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0"/>
              </a:spcBef>
              <a:spcAft>
                <a:spcPct val="0"/>
              </a:spcAft>
              <a:buFont typeface="Wingdings" pitchFamily="2" charset="2"/>
              <a:buNone/>
            </a:pPr>
            <a:r>
              <a:rPr lang="en-GB" altLang="sv-SE" sz="2100" b="1">
                <a:solidFill>
                  <a:srgbClr val="002060"/>
                </a:solidFill>
                <a:latin typeface="Arial Narrow" pitchFamily="34" charset="0"/>
              </a:rPr>
              <a:t>Listen &amp; acknowledge truth</a:t>
            </a:r>
          </a:p>
          <a:p>
            <a:pPr fontAlgn="base">
              <a:spcBef>
                <a:spcPct val="0"/>
              </a:spcBef>
              <a:spcAft>
                <a:spcPct val="0"/>
              </a:spcAft>
              <a:buFont typeface="Wingdings" pitchFamily="2" charset="2"/>
              <a:buNone/>
            </a:pPr>
            <a:endParaRPr lang="en-GB" altLang="sv-SE" sz="2100" b="1">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Give facts about why there is no danger</a:t>
            </a:r>
          </a:p>
          <a:p>
            <a:pPr fontAlgn="base">
              <a:spcBef>
                <a:spcPct val="0"/>
              </a:spcBef>
              <a:spcAft>
                <a:spcPct val="0"/>
              </a:spcAft>
              <a:buFont typeface="Wingdings" pitchFamily="2" charset="2"/>
              <a:buNone/>
            </a:pPr>
            <a:endParaRPr lang="en-GB" altLang="sv-SE" sz="2100" b="1">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"CALM DOWN”</a:t>
            </a: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(respectfully)</a:t>
            </a:r>
            <a:endParaRPr lang="en-US" altLang="sv-SE" b="1">
              <a:solidFill>
                <a:srgbClr val="002060"/>
              </a:solidFill>
              <a:latin typeface="Arial Narrow" pitchFamily="34" charset="0"/>
            </a:endParaRPr>
          </a:p>
        </p:txBody>
      </p:sp>
      <p:sp>
        <p:nvSpPr>
          <p:cNvPr id="9" name="AutoShape 7"/>
          <p:cNvSpPr>
            <a:spLocks noChangeArrowheads="1"/>
          </p:cNvSpPr>
          <p:nvPr/>
        </p:nvSpPr>
        <p:spPr bwMode="auto">
          <a:xfrm rot="10800000">
            <a:off x="3308186" y="2863859"/>
            <a:ext cx="712678" cy="1645747"/>
          </a:xfrm>
          <a:prstGeom prst="upArrow">
            <a:avLst>
              <a:gd name="adj1" fmla="val 50000"/>
              <a:gd name="adj2" fmla="val 54429"/>
            </a:avLst>
          </a:prstGeom>
          <a:solidFill>
            <a:srgbClr val="F01818"/>
          </a:solidFill>
          <a:ln w="9525">
            <a:solidFill>
              <a:schemeClr val="tx1"/>
            </a:solidFill>
            <a:miter lim="800000"/>
            <a:headEnd/>
            <a:tailEnd/>
          </a:ln>
        </p:spPr>
        <p:txBody>
          <a:bodyPr vert="eaVert" wrap="none" lIns="80133" tIns="40067" rIns="80133" bIns="40067" anchor="ctr"/>
          <a:lstStyle/>
          <a:p>
            <a:pPr fontAlgn="base">
              <a:spcBef>
                <a:spcPct val="80000"/>
              </a:spcBef>
              <a:spcAft>
                <a:spcPct val="0"/>
              </a:spcAft>
              <a:buClr>
                <a:srgbClr val="1E7FB8"/>
              </a:buClr>
              <a:buFont typeface="Wingdings" pitchFamily="2" charset="2"/>
              <a:buChar char="l"/>
            </a:pPr>
            <a:endParaRPr lang="en-US" altLang="sv-SE" sz="2500">
              <a:solidFill>
                <a:srgbClr val="FF0000"/>
              </a:solidFill>
            </a:endParaRPr>
          </a:p>
        </p:txBody>
      </p:sp>
    </p:spTree>
    <p:extLst>
      <p:ext uri="{BB962C8B-B14F-4D97-AF65-F5344CB8AC3E}">
        <p14:creationId xmlns:p14="http://schemas.microsoft.com/office/powerpoint/2010/main" val="16447988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linds(horizontal)">
                                      <p:cBhvr>
                                        <p:cTn id="17" dur="500"/>
                                        <p:tgtEl>
                                          <p:spTgt spid="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blinds(horizontal)">
                                      <p:cBhvr>
                                        <p:cTn id="22" dur="500"/>
                                        <p:tgtEl>
                                          <p:spTgt spid="8">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blinds(horizontal)">
                                      <p:cBhvr>
                                        <p:cTn id="27"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1747" name="Rectangle 2"/>
          <p:cNvSpPr>
            <a:spLocks noGrp="1" noChangeArrowheads="1"/>
          </p:cNvSpPr>
          <p:nvPr>
            <p:ph type="title"/>
          </p:nvPr>
        </p:nvSpPr>
        <p:spPr>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r>
              <a:rPr lang="en-GB" sz="4000" dirty="0">
                <a:effectLst>
                  <a:outerShdw blurRad="38100" dist="38100" dir="2700000" algn="tl">
                    <a:srgbClr val="000000">
                      <a:alpha val="43137"/>
                    </a:srgbClr>
                  </a:outerShdw>
                </a:effectLst>
              </a:rPr>
              <a:t>Risk Communication Strategies</a:t>
            </a:r>
            <a:endParaRPr lang="en-US" sz="4000" dirty="0">
              <a:effectLst>
                <a:outerShdw blurRad="38100" dist="38100" dir="2700000" algn="tl">
                  <a:srgbClr val="000000">
                    <a:alpha val="43137"/>
                  </a:srgbClr>
                </a:outerShdw>
              </a:effectLst>
            </a:endParaRPr>
          </a:p>
        </p:txBody>
      </p:sp>
      <p:pic>
        <p:nvPicPr>
          <p:cNvPr id="3174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4" y="2116579"/>
            <a:ext cx="2242561" cy="69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17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4" y="1696142"/>
            <a:ext cx="2533062" cy="194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17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314533"/>
            <a:ext cx="4622226" cy="189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9" name="Text Box 7"/>
          <p:cNvSpPr txBox="1">
            <a:spLocks noChangeArrowheads="1"/>
          </p:cNvSpPr>
          <p:nvPr/>
        </p:nvSpPr>
        <p:spPr bwMode="auto">
          <a:xfrm>
            <a:off x="2602295" y="2084902"/>
            <a:ext cx="2497767" cy="235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Explain what is happening</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Deal with emotions</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“WE ARE ALL IN THIS TOGETHER” </a:t>
            </a:r>
            <a:endParaRPr lang="en-US" altLang="sv-SE" sz="2400" b="1">
              <a:solidFill>
                <a:srgbClr val="002060"/>
              </a:solidFill>
              <a:latin typeface="Arial Narrow" pitchFamily="34" charset="0"/>
            </a:endParaRPr>
          </a:p>
        </p:txBody>
      </p:sp>
    </p:spTree>
    <p:extLst>
      <p:ext uri="{BB962C8B-B14F-4D97-AF65-F5344CB8AC3E}">
        <p14:creationId xmlns:p14="http://schemas.microsoft.com/office/powerpoint/2010/main" val="42168142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linds(horizontal)">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blinds(horizontal)">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2771" name="Rectangle 2"/>
          <p:cNvSpPr>
            <a:spLocks noGrp="1" noChangeArrowheads="1"/>
          </p:cNvSpPr>
          <p:nvPr>
            <p:ph type="title"/>
          </p:nvPr>
        </p:nvSpPr>
        <p:spPr>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r>
              <a:rPr lang="en-GB" sz="4000" dirty="0">
                <a:effectLst>
                  <a:outerShdw blurRad="38100" dist="38100" dir="2700000" algn="tl">
                    <a:srgbClr val="000000">
                      <a:alpha val="43137"/>
                    </a:srgbClr>
                  </a:outerShdw>
                </a:effectLst>
              </a:rPr>
              <a:t>Risk Communication Strategies</a:t>
            </a:r>
            <a:endParaRPr lang="en-US" sz="4000" dirty="0">
              <a:effectLst>
                <a:outerShdw blurRad="38100" dist="38100" dir="2700000" algn="tl">
                  <a:srgbClr val="000000">
                    <a:alpha val="43137"/>
                  </a:srgbClr>
                </a:outerShdw>
              </a:effectLst>
            </a:endParaRPr>
          </a:p>
        </p:txBody>
      </p:sp>
      <p:pic>
        <p:nvPicPr>
          <p:cNvPr id="3277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4691" y="1737899"/>
            <a:ext cx="2425820" cy="19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277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4581" y="1710540"/>
            <a:ext cx="2619941" cy="351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10" name="Text Box 8"/>
          <p:cNvSpPr txBox="1">
            <a:spLocks noChangeArrowheads="1"/>
          </p:cNvSpPr>
          <p:nvPr/>
        </p:nvSpPr>
        <p:spPr bwMode="auto">
          <a:xfrm>
            <a:off x="4687388" y="1680305"/>
            <a:ext cx="2789625" cy="2355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Communications surveillance</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Identify and address outrage early on</a:t>
            </a:r>
          </a:p>
          <a:p>
            <a:pPr fontAlgn="base">
              <a:spcBef>
                <a:spcPct val="50000"/>
              </a:spcBef>
              <a:spcAft>
                <a:spcPct val="0"/>
              </a:spcAft>
              <a:buFont typeface="Wingdings" pitchFamily="2" charset="2"/>
              <a:buNone/>
            </a:pPr>
            <a:endParaRPr lang="en-US" altLang="sv-SE" sz="2400" b="1">
              <a:solidFill>
                <a:srgbClr val="002060"/>
              </a:solidFill>
              <a:latin typeface="Arial Narrow" pitchFamily="34" charset="0"/>
            </a:endParaRPr>
          </a:p>
        </p:txBody>
      </p:sp>
    </p:spTree>
    <p:extLst>
      <p:ext uri="{BB962C8B-B14F-4D97-AF65-F5344CB8AC3E}">
        <p14:creationId xmlns:p14="http://schemas.microsoft.com/office/powerpoint/2010/main" val="4418745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GB" dirty="0" smtClean="0">
                <a:solidFill>
                  <a:srgbClr val="003399"/>
                </a:solidFill>
              </a:rPr>
              <a:t>Checklist: Crisis Communications</a:t>
            </a:r>
          </a:p>
        </p:txBody>
      </p:sp>
      <p:sp>
        <p:nvSpPr>
          <p:cNvPr id="33795" name="Content Placeholder 2"/>
          <p:cNvSpPr>
            <a:spLocks noGrp="1"/>
          </p:cNvSpPr>
          <p:nvPr>
            <p:ph sz="half" idx="1"/>
          </p:nvPr>
        </p:nvSpPr>
        <p:spPr>
          <a:xfrm>
            <a:off x="442539" y="1625477"/>
            <a:ext cx="5603686" cy="4611835"/>
          </a:xfrm>
        </p:spPr>
        <p:txBody>
          <a:bodyPr/>
          <a:lstStyle/>
          <a:p>
            <a:pPr>
              <a:buFont typeface="Arial" charset="0"/>
              <a:buAutoNum type="arabicPeriod"/>
            </a:pPr>
            <a:r>
              <a:rPr lang="en-GB" sz="2400" b="1" dirty="0"/>
              <a:t>Communicate first, communicate often, communicate regularly</a:t>
            </a:r>
          </a:p>
          <a:p>
            <a:pPr lvl="1"/>
            <a:r>
              <a:rPr lang="en-GB" sz="2000" b="1" dirty="0"/>
              <a:t>Be the first to frame the issue …even when the information is incomplete</a:t>
            </a:r>
          </a:p>
          <a:p>
            <a:pPr>
              <a:buFont typeface="Arial" charset="0"/>
              <a:buAutoNum type="arabicPeriod"/>
            </a:pPr>
            <a:r>
              <a:rPr lang="en-GB" sz="2400" b="1" dirty="0"/>
              <a:t>Explain what is happening</a:t>
            </a:r>
          </a:p>
          <a:p>
            <a:pPr lvl="1"/>
            <a:r>
              <a:rPr lang="en-GB" sz="2000" b="1" dirty="0"/>
              <a:t>What you know, what you don't know</a:t>
            </a:r>
          </a:p>
          <a:p>
            <a:pPr lvl="1"/>
            <a:r>
              <a:rPr lang="en-GB" sz="2000" b="1" dirty="0"/>
              <a:t>What you are doing to help</a:t>
            </a:r>
          </a:p>
          <a:p>
            <a:pPr lvl="1"/>
            <a:r>
              <a:rPr lang="en-GB" sz="2000" b="1" dirty="0"/>
              <a:t>And what we can expect from our past experience; and expertise</a:t>
            </a:r>
          </a:p>
          <a:p>
            <a:endParaRPr lang="en-GB" sz="1600" dirty="0"/>
          </a:p>
        </p:txBody>
      </p:sp>
      <p:pic>
        <p:nvPicPr>
          <p:cNvPr id="33797" name="Picture 5" descr="d:\Documents and Settings\Test\Local Settings\Temporary Internet Files\Content.IE5\HIK7KF06\MP9003900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9714" y="2202968"/>
            <a:ext cx="2592791" cy="270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57318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GB" dirty="0" smtClean="0"/>
              <a:t>Checklist: Crisis Communications</a:t>
            </a:r>
          </a:p>
        </p:txBody>
      </p:sp>
      <p:sp>
        <p:nvSpPr>
          <p:cNvPr id="33795" name="Content Placeholder 2"/>
          <p:cNvSpPr>
            <a:spLocks noGrp="1"/>
          </p:cNvSpPr>
          <p:nvPr>
            <p:ph sz="half" idx="1"/>
          </p:nvPr>
        </p:nvSpPr>
        <p:spPr>
          <a:xfrm>
            <a:off x="442539" y="1380815"/>
            <a:ext cx="5603686" cy="4611835"/>
          </a:xfrm>
        </p:spPr>
        <p:txBody>
          <a:bodyPr/>
          <a:lstStyle/>
          <a:p>
            <a:pPr marL="342900" indent="-342900">
              <a:buFont typeface="+mj-lt"/>
              <a:buAutoNum type="arabicPeriod" startAt="3"/>
            </a:pPr>
            <a:r>
              <a:rPr lang="en-GB" sz="2400" b="1" dirty="0" smtClean="0"/>
              <a:t>Deal </a:t>
            </a:r>
            <a:r>
              <a:rPr lang="en-GB" sz="2400" b="1" dirty="0"/>
              <a:t>with emotions and be authentic</a:t>
            </a:r>
          </a:p>
          <a:p>
            <a:pPr lvl="1"/>
            <a:r>
              <a:rPr lang="en-GB" sz="2000" b="1" dirty="0"/>
              <a:t>show empathy, understanding and demonstrate listening</a:t>
            </a:r>
          </a:p>
          <a:p>
            <a:pPr lvl="1"/>
            <a:r>
              <a:rPr lang="en-GB" sz="2000" b="1" dirty="0"/>
              <a:t>Acknowledge and address fears, outrage, rumours, misinformation </a:t>
            </a:r>
          </a:p>
          <a:p>
            <a:pPr>
              <a:buFont typeface="Arial" charset="0"/>
              <a:buAutoNum type="arabicPeriod" startAt="3"/>
            </a:pPr>
            <a:r>
              <a:rPr lang="en-GB" sz="2400" b="1" dirty="0"/>
              <a:t>Give people something to do</a:t>
            </a:r>
          </a:p>
          <a:p>
            <a:pPr>
              <a:buFont typeface="Arial" charset="0"/>
              <a:buAutoNum type="arabicPeriod" startAt="3"/>
            </a:pPr>
            <a:r>
              <a:rPr lang="en-GB" sz="2400" b="1" dirty="0"/>
              <a:t>"We are all in this together</a:t>
            </a:r>
            <a:r>
              <a:rPr lang="en-GB" sz="2400" b="1" dirty="0" smtClean="0"/>
              <a:t>.“</a:t>
            </a:r>
          </a:p>
          <a:p>
            <a:pPr>
              <a:buFont typeface="Arial" charset="0"/>
              <a:buAutoNum type="arabicPeriod" startAt="3"/>
            </a:pPr>
            <a:r>
              <a:rPr lang="en-GB" sz="2400" b="1" dirty="0" smtClean="0"/>
              <a:t>Coordinate to avoid confusion </a:t>
            </a:r>
            <a:endParaRPr lang="en-GB" sz="2400" b="1" dirty="0"/>
          </a:p>
          <a:p>
            <a:endParaRPr lang="en-GB" sz="1600" dirty="0"/>
          </a:p>
        </p:txBody>
      </p:sp>
      <p:sp>
        <p:nvSpPr>
          <p:cNvPr id="33796" name="Content Placeholder 4"/>
          <p:cNvSpPr>
            <a:spLocks noGrp="1"/>
          </p:cNvSpPr>
          <p:nvPr>
            <p:ph sz="half" idx="2"/>
          </p:nvPr>
        </p:nvSpPr>
        <p:spPr>
          <a:xfrm>
            <a:off x="6164329" y="1380815"/>
            <a:ext cx="2569713" cy="4611835"/>
          </a:xfrm>
        </p:spPr>
        <p:txBody>
          <a:bodyPr/>
          <a:lstStyle/>
          <a:p>
            <a:endParaRPr lang="en-US" dirty="0" smtClean="0"/>
          </a:p>
        </p:txBody>
      </p:sp>
      <p:pic>
        <p:nvPicPr>
          <p:cNvPr id="33797" name="Picture 5" descr="d:\Documents and Settings\Test\Local Settings\Temporary Internet Files\Content.IE5\HIK7KF06\MP9003900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9714" y="2202968"/>
            <a:ext cx="2592791" cy="270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8306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sz="4000" dirty="0" smtClean="0">
                <a:effectLst>
                  <a:outerShdw blurRad="38100" dist="38100" dir="2700000" algn="tl">
                    <a:srgbClr val="000000">
                      <a:alpha val="43137"/>
                    </a:srgbClr>
                  </a:outerShdw>
                </a:effectLst>
              </a:rPr>
              <a:t>Learning o</a:t>
            </a:r>
            <a:r>
              <a:rPr lang="en-GB" sz="4000" dirty="0" smtClean="0">
                <a:effectLst>
                  <a:outerShdw blurRad="38100" dist="38100" dir="2700000" algn="tl">
                    <a:srgbClr val="000000">
                      <a:alpha val="43137"/>
                    </a:srgbClr>
                  </a:outerShdw>
                </a:effectLst>
              </a:rPr>
              <a:t>bjectives</a:t>
            </a:r>
            <a:endParaRPr lang="en-US" sz="4000" dirty="0" smtClean="0">
              <a:effectLst>
                <a:outerShdw blurRad="38100" dist="38100" dir="2700000" algn="tl">
                  <a:srgbClr val="000000">
                    <a:alpha val="43137"/>
                  </a:srgbClr>
                </a:outerShdw>
              </a:effectLst>
            </a:endParaRPr>
          </a:p>
        </p:txBody>
      </p:sp>
      <p:sp>
        <p:nvSpPr>
          <p:cNvPr id="888835" name="Rectangle 3"/>
          <p:cNvSpPr>
            <a:spLocks noGrp="1" noChangeArrowheads="1"/>
          </p:cNvSpPr>
          <p:nvPr>
            <p:ph type="body" idx="1"/>
          </p:nvPr>
        </p:nvSpPr>
        <p:spPr>
          <a:xfrm>
            <a:off x="405888" y="2064743"/>
            <a:ext cx="8291501" cy="3036641"/>
          </a:xfrm>
        </p:spPr>
        <p:txBody>
          <a:bodyPr/>
          <a:lstStyle/>
          <a:p>
            <a:pPr marL="0" indent="0" eaLnBrk="1" hangingPunct="1">
              <a:lnSpc>
                <a:spcPct val="80000"/>
              </a:lnSpc>
              <a:buNone/>
              <a:defRPr/>
            </a:pPr>
            <a:r>
              <a:rPr lang="fr-FR" altLang="sv-SE" sz="2400" dirty="0" smtClean="0"/>
              <a:t>At the end of the session </a:t>
            </a:r>
            <a:r>
              <a:rPr lang="fr-FR" altLang="sv-SE" sz="2400" dirty="0" err="1" smtClean="0"/>
              <a:t>you</a:t>
            </a:r>
            <a:r>
              <a:rPr lang="fr-FR" altLang="sv-SE" sz="2400" dirty="0" smtClean="0"/>
              <a:t> </a:t>
            </a:r>
            <a:r>
              <a:rPr lang="fr-FR" altLang="sv-SE" sz="2400" dirty="0" err="1" smtClean="0"/>
              <a:t>will</a:t>
            </a:r>
            <a:r>
              <a:rPr lang="fr-FR" altLang="sv-SE" sz="2400" dirty="0" smtClean="0"/>
              <a:t> </a:t>
            </a:r>
            <a:r>
              <a:rPr lang="fr-FR" altLang="sv-SE" sz="2400" dirty="0" err="1" smtClean="0"/>
              <a:t>be</a:t>
            </a:r>
            <a:r>
              <a:rPr lang="fr-FR" altLang="sv-SE" sz="2400" dirty="0" smtClean="0"/>
              <a:t> able to:</a:t>
            </a:r>
            <a:endParaRPr lang="en-GB" altLang="sv-SE" sz="2400" dirty="0" smtClean="0"/>
          </a:p>
          <a:p>
            <a:pPr marL="467525" indent="-467525" eaLnBrk="1" hangingPunct="1">
              <a:lnSpc>
                <a:spcPct val="80000"/>
              </a:lnSpc>
              <a:buClr>
                <a:srgbClr val="000066"/>
              </a:buClr>
              <a:buFont typeface="Wingdings" pitchFamily="2" charset="2"/>
              <a:buAutoNum type="arabicPeriod"/>
              <a:defRPr/>
            </a:pPr>
            <a:r>
              <a:rPr lang="en-GB" altLang="sv-SE" sz="2400" b="1" i="1" dirty="0" smtClean="0">
                <a:solidFill>
                  <a:srgbClr val="C00000"/>
                </a:solidFill>
              </a:rPr>
              <a:t>Describe </a:t>
            </a:r>
            <a:r>
              <a:rPr lang="en-GB" altLang="sv-SE" sz="2400" b="1" i="1" dirty="0" smtClean="0">
                <a:solidFill>
                  <a:srgbClr val="C00000"/>
                </a:solidFill>
              </a:rPr>
              <a:t>why communication is needed </a:t>
            </a:r>
            <a:r>
              <a:rPr lang="en-GB" altLang="sv-SE" sz="2400" dirty="0" smtClean="0"/>
              <a:t>before, during and after emergencies</a:t>
            </a:r>
          </a:p>
          <a:p>
            <a:pPr marL="467525" indent="-467525" eaLnBrk="1" hangingPunct="1">
              <a:lnSpc>
                <a:spcPct val="80000"/>
              </a:lnSpc>
              <a:buClr>
                <a:srgbClr val="000066"/>
              </a:buClr>
              <a:buFont typeface="Wingdings" pitchFamily="2" charset="2"/>
              <a:buAutoNum type="arabicPeriod"/>
              <a:defRPr/>
            </a:pPr>
            <a:r>
              <a:rPr lang="en-GB" altLang="sv-SE" sz="2400" b="1" i="1" dirty="0" smtClean="0">
                <a:solidFill>
                  <a:srgbClr val="C00000"/>
                </a:solidFill>
              </a:rPr>
              <a:t>Apply Risk Communication principles and strategies </a:t>
            </a:r>
            <a:r>
              <a:rPr lang="en-GB" altLang="sv-SE" sz="2400" dirty="0" smtClean="0"/>
              <a:t>in an emergency</a:t>
            </a:r>
          </a:p>
          <a:p>
            <a:pPr marL="467525" indent="-467525" eaLnBrk="1" hangingPunct="1">
              <a:lnSpc>
                <a:spcPct val="80000"/>
              </a:lnSpc>
              <a:buClr>
                <a:srgbClr val="000066"/>
              </a:buClr>
              <a:buFont typeface="Wingdings" pitchFamily="2" charset="2"/>
              <a:buAutoNum type="arabicPeriod"/>
              <a:defRPr/>
            </a:pPr>
            <a:r>
              <a:rPr lang="en-GB" altLang="sv-SE" sz="2400" dirty="0" smtClean="0"/>
              <a:t>Link the importance of </a:t>
            </a:r>
            <a:r>
              <a:rPr lang="en-GB" altLang="sv-SE" sz="2400" b="1" i="1" dirty="0" smtClean="0">
                <a:solidFill>
                  <a:srgbClr val="C00000"/>
                </a:solidFill>
              </a:rPr>
              <a:t>trust and perception </a:t>
            </a:r>
            <a:r>
              <a:rPr lang="en-GB" altLang="sv-SE" sz="2400" dirty="0" smtClean="0"/>
              <a:t>to Emergency Risk </a:t>
            </a:r>
            <a:r>
              <a:rPr lang="en-GB" altLang="sv-SE" sz="2400" dirty="0" smtClean="0"/>
              <a:t>Communication.</a:t>
            </a:r>
            <a:endParaRPr lang="en-GB" altLang="sv-SE" sz="2400" dirty="0" smtClean="0"/>
          </a:p>
          <a:p>
            <a:pPr marL="467525" indent="-467525" eaLnBrk="1" hangingPunct="1">
              <a:lnSpc>
                <a:spcPct val="80000"/>
              </a:lnSpc>
              <a:buFont typeface="Wingdings" pitchFamily="2" charset="2"/>
              <a:buAutoNum type="arabicPeriod"/>
              <a:defRPr/>
            </a:pPr>
            <a:endParaRPr lang="en-GB" altLang="sv-SE" b="1" dirty="0" smtClean="0">
              <a:solidFill>
                <a:srgbClr val="331DD3"/>
              </a:solidFill>
            </a:endParaRPr>
          </a:p>
          <a:p>
            <a:pPr marL="467525" indent="-467525" eaLnBrk="1" hangingPunct="1">
              <a:lnSpc>
                <a:spcPct val="80000"/>
              </a:lnSpc>
              <a:buFont typeface="Wingdings" pitchFamily="2" charset="2"/>
              <a:buAutoNum type="arabicPeriod"/>
              <a:defRPr/>
            </a:pPr>
            <a:endParaRPr lang="en-GB" altLang="sv-SE" b="1" dirty="0">
              <a:solidFill>
                <a:srgbClr val="FF0000"/>
              </a:solidFill>
            </a:endParaRPr>
          </a:p>
          <a:p>
            <a:pPr marL="467525" indent="-467525" eaLnBrk="1" hangingPunct="1">
              <a:lnSpc>
                <a:spcPct val="80000"/>
              </a:lnSpc>
              <a:buFont typeface="Wingdings" pitchFamily="2" charset="2"/>
              <a:buAutoNum type="arabicPeriod" startAt="2"/>
              <a:defRPr/>
            </a:pPr>
            <a:endParaRPr lang="en-GB" altLang="sv-SE" dirty="0" smtClean="0"/>
          </a:p>
          <a:p>
            <a:pPr marL="467525" indent="-467525" eaLnBrk="1" hangingPunct="1">
              <a:lnSpc>
                <a:spcPct val="80000"/>
              </a:lnSpc>
              <a:buNone/>
              <a:defRPr/>
            </a:pPr>
            <a:endParaRPr lang="en-US" altLang="sv-SE" dirty="0" smtClean="0"/>
          </a:p>
        </p:txBody>
      </p:sp>
    </p:spTree>
    <p:extLst>
      <p:ext uri="{BB962C8B-B14F-4D97-AF65-F5344CB8AC3E}">
        <p14:creationId xmlns:p14="http://schemas.microsoft.com/office/powerpoint/2010/main" val="2960525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8835">
                                            <p:txEl>
                                              <p:pRg st="2" end="2"/>
                                            </p:txEl>
                                          </p:spTgt>
                                        </p:tgtEl>
                                        <p:attrNameLst>
                                          <p:attrName>style.visibility</p:attrName>
                                        </p:attrNameLst>
                                      </p:cBhvr>
                                      <p:to>
                                        <p:strVal val="visible"/>
                                      </p:to>
                                    </p:set>
                                    <p:animEffect transition="in" filter="blinds(horizontal)">
                                      <p:cBhvr>
                                        <p:cTn id="17" dur="500"/>
                                        <p:tgtEl>
                                          <p:spTgt spid="8888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88835">
                                            <p:txEl>
                                              <p:pRg st="3" end="3"/>
                                            </p:txEl>
                                          </p:spTgt>
                                        </p:tgtEl>
                                        <p:attrNameLst>
                                          <p:attrName>style.visibility</p:attrName>
                                        </p:attrNameLst>
                                      </p:cBhvr>
                                      <p:to>
                                        <p:strVal val="visible"/>
                                      </p:to>
                                    </p:set>
                                    <p:animEffect transition="in" filter="blinds(horizontal)">
                                      <p:cBhvr>
                                        <p:cTn id="22" dur="500"/>
                                        <p:tgtEl>
                                          <p:spTgt spid="8888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12352581-press-and-mass-media-concepts.jpg"/>
          <p:cNvPicPr>
            <a:picLocks noChangeAspect="1"/>
          </p:cNvPicPr>
          <p:nvPr/>
        </p:nvPicPr>
        <p:blipFill>
          <a:blip r:embed="rId3" cstate="email"/>
          <a:srcRect/>
          <a:stretch>
            <a:fillRect/>
          </a:stretch>
        </p:blipFill>
        <p:spPr>
          <a:xfrm>
            <a:off x="5076056" y="1507087"/>
            <a:ext cx="3843418" cy="1965278"/>
          </a:xfrm>
          <a:prstGeom prst="rect">
            <a:avLst/>
          </a:prstGeom>
        </p:spPr>
      </p:pic>
      <p:sp>
        <p:nvSpPr>
          <p:cNvPr id="7" name="Rectangle 23"/>
          <p:cNvSpPr>
            <a:spLocks noGrp="1" noChangeArrowheads="1"/>
          </p:cNvSpPr>
          <p:nvPr>
            <p:ph type="title"/>
          </p:nvPr>
        </p:nvSpPr>
        <p:spPr bwMode="auto">
          <a:xfrm>
            <a:off x="191069" y="246253"/>
            <a:ext cx="8952931" cy="553998"/>
          </a:xfrm>
          <a:prstGeom prst="rect">
            <a:avLst/>
          </a:prstGeom>
          <a:noFill/>
          <a:ln w="9525">
            <a:noFill/>
            <a:miter lim="800000"/>
            <a:headEnd/>
            <a:tailEnd/>
          </a:ln>
        </p:spPr>
        <p:txBody>
          <a:bodyPr wrap="square">
            <a:spAutoFit/>
          </a:bodyPr>
          <a:lstStyle/>
          <a:p>
            <a:r>
              <a:rPr lang="en-US" altLang="zh-CN" sz="3600" dirty="0" smtClean="0">
                <a:solidFill>
                  <a:srgbClr val="003399"/>
                </a:solidFill>
                <a:effectLst>
                  <a:outerShdw blurRad="38100" dist="38100" dir="2700000" algn="tl">
                    <a:srgbClr val="C0C0C0"/>
                  </a:outerShdw>
                </a:effectLst>
                <a:latin typeface="+mj-lt"/>
                <a:ea typeface="+mj-ea"/>
                <a:cs typeface="Arial" charset="0"/>
              </a:rPr>
              <a:t>Reach your audiences on their terms</a:t>
            </a:r>
          </a:p>
        </p:txBody>
      </p:sp>
      <p:sp>
        <p:nvSpPr>
          <p:cNvPr id="10" name="Rectangle 9"/>
          <p:cNvSpPr/>
          <p:nvPr/>
        </p:nvSpPr>
        <p:spPr>
          <a:xfrm>
            <a:off x="328256" y="3472365"/>
            <a:ext cx="8815744" cy="2000548"/>
          </a:xfrm>
          <a:prstGeom prst="rect">
            <a:avLst/>
          </a:prstGeom>
        </p:spPr>
        <p:txBody>
          <a:bodyPr wrap="square">
            <a:spAutoFit/>
          </a:bodyPr>
          <a:lstStyle/>
          <a:p>
            <a:pPr marL="457200" indent="-457200" algn="l">
              <a:buFont typeface="Arial" panose="020B0604020202020204" pitchFamily="34" charset="0"/>
              <a:buChar char="•"/>
            </a:pPr>
            <a:r>
              <a:rPr lang="en-US" altLang="ja-JP" sz="2400" b="1" dirty="0">
                <a:solidFill>
                  <a:srgbClr val="000066"/>
                </a:solidFill>
                <a:ea typeface="ＭＳ Ｐゴシック" charset="-128"/>
              </a:rPr>
              <a:t>TV </a:t>
            </a:r>
            <a:r>
              <a:rPr lang="en-US" altLang="ja-JP" sz="2400" b="1" dirty="0" smtClean="0">
                <a:solidFill>
                  <a:srgbClr val="000066"/>
                </a:solidFill>
                <a:ea typeface="ＭＳ Ｐゴシック" charset="-128"/>
              </a:rPr>
              <a:t>&amp; radio </a:t>
            </a:r>
            <a:r>
              <a:rPr lang="en-US" altLang="ja-JP" sz="2000" dirty="0">
                <a:solidFill>
                  <a:srgbClr val="000066"/>
                </a:solidFill>
                <a:ea typeface="ＭＳ Ｐゴシック" charset="-128"/>
              </a:rPr>
              <a:t>are powerful in many </a:t>
            </a:r>
            <a:r>
              <a:rPr lang="en-US" altLang="ja-JP" sz="2000" dirty="0" smtClean="0">
                <a:solidFill>
                  <a:srgbClr val="000066"/>
                </a:solidFill>
                <a:ea typeface="ＭＳ Ｐゴシック" charset="-128"/>
              </a:rPr>
              <a:t>countries</a:t>
            </a:r>
            <a:endParaRPr lang="en-US" altLang="ja-JP" sz="2000" dirty="0">
              <a:solidFill>
                <a:srgbClr val="000066"/>
              </a:solidFill>
              <a:ea typeface="ＭＳ Ｐゴシック" charset="-128"/>
            </a:endParaRPr>
          </a:p>
          <a:p>
            <a:pPr marL="457200" indent="-457200" algn="l">
              <a:buFont typeface="Arial" panose="020B0604020202020204" pitchFamily="34" charset="0"/>
              <a:buChar char="•"/>
            </a:pPr>
            <a:r>
              <a:rPr lang="en-US" altLang="ja-JP" sz="2400" b="1" dirty="0">
                <a:solidFill>
                  <a:srgbClr val="000066"/>
                </a:solidFill>
                <a:ea typeface="ＭＳ Ｐゴシック" charset="-128"/>
              </a:rPr>
              <a:t>Social media </a:t>
            </a:r>
            <a:r>
              <a:rPr lang="en-US" altLang="ja-JP" sz="2000" dirty="0">
                <a:solidFill>
                  <a:srgbClr val="000066"/>
                </a:solidFill>
                <a:ea typeface="ＭＳ Ｐゴシック" charset="-128"/>
              </a:rPr>
              <a:t>grow while printed press </a:t>
            </a:r>
            <a:r>
              <a:rPr lang="en-US" altLang="ja-JP" sz="2000" dirty="0" smtClean="0">
                <a:solidFill>
                  <a:srgbClr val="000066"/>
                </a:solidFill>
                <a:ea typeface="ＭＳ Ｐゴシック" charset="-128"/>
              </a:rPr>
              <a:t>drops</a:t>
            </a:r>
            <a:endParaRPr lang="en-US" altLang="ja-JP" sz="2000" dirty="0">
              <a:solidFill>
                <a:srgbClr val="000066"/>
              </a:solidFill>
              <a:ea typeface="ＭＳ Ｐゴシック" charset="-128"/>
            </a:endParaRPr>
          </a:p>
          <a:p>
            <a:pPr marL="457200" indent="-457200" algn="l">
              <a:buFont typeface="Arial" panose="020B0604020202020204" pitchFamily="34" charset="0"/>
              <a:buChar char="•"/>
            </a:pPr>
            <a:r>
              <a:rPr lang="en-US" altLang="ja-JP" sz="2400" b="1" dirty="0">
                <a:solidFill>
                  <a:srgbClr val="000066"/>
                </a:solidFill>
                <a:ea typeface="ＭＳ Ｐゴシック" charset="-128"/>
              </a:rPr>
              <a:t>Mobile</a:t>
            </a:r>
            <a:r>
              <a:rPr lang="en-US" altLang="ja-JP" sz="2000" dirty="0">
                <a:solidFill>
                  <a:srgbClr val="000066"/>
                </a:solidFill>
                <a:ea typeface="ＭＳ Ｐゴシック" charset="-128"/>
              </a:rPr>
              <a:t> penetration is extremely </a:t>
            </a:r>
            <a:r>
              <a:rPr lang="en-US" altLang="ja-JP" sz="2000" dirty="0" smtClean="0">
                <a:solidFill>
                  <a:srgbClr val="000066"/>
                </a:solidFill>
                <a:ea typeface="ＭＳ Ｐゴシック" charset="-128"/>
              </a:rPr>
              <a:t>high</a:t>
            </a:r>
            <a:endParaRPr lang="en-US" altLang="ja-JP" sz="2000" dirty="0">
              <a:solidFill>
                <a:srgbClr val="000066"/>
              </a:solidFill>
              <a:ea typeface="ＭＳ Ｐゴシック" charset="-128"/>
            </a:endParaRPr>
          </a:p>
          <a:p>
            <a:pPr marL="457200" indent="-457200" algn="l">
              <a:buFont typeface="Arial" panose="020B0604020202020204" pitchFamily="34" charset="0"/>
              <a:buChar char="•"/>
            </a:pPr>
            <a:r>
              <a:rPr lang="en-US" altLang="ja-JP" sz="2400" b="1" dirty="0">
                <a:solidFill>
                  <a:srgbClr val="000066"/>
                </a:solidFill>
                <a:ea typeface="ＭＳ Ｐゴシック" charset="-128"/>
              </a:rPr>
              <a:t>Hotlines</a:t>
            </a:r>
            <a:r>
              <a:rPr lang="en-US" altLang="ja-JP" sz="2800" dirty="0" smtClean="0">
                <a:solidFill>
                  <a:srgbClr val="000066"/>
                </a:solidFill>
                <a:ea typeface="ＭＳ Ｐゴシック" charset="-128"/>
              </a:rPr>
              <a:t> </a:t>
            </a:r>
            <a:r>
              <a:rPr lang="en-GB" sz="2000" dirty="0" smtClean="0">
                <a:solidFill>
                  <a:srgbClr val="000066"/>
                </a:solidFill>
                <a:ea typeface="ＭＳ Ｐゴシック" charset="-128"/>
              </a:rPr>
              <a:t>establish </a:t>
            </a:r>
            <a:r>
              <a:rPr lang="en-GB" sz="2000" dirty="0">
                <a:solidFill>
                  <a:srgbClr val="000066"/>
                </a:solidFill>
                <a:ea typeface="ＭＳ Ｐゴシック" charset="-128"/>
              </a:rPr>
              <a:t>a direct link between responders and the </a:t>
            </a:r>
            <a:r>
              <a:rPr lang="en-GB" sz="2000" dirty="0" smtClean="0">
                <a:solidFill>
                  <a:srgbClr val="000066"/>
                </a:solidFill>
                <a:ea typeface="ＭＳ Ｐゴシック" charset="-128"/>
              </a:rPr>
              <a:t>public</a:t>
            </a:r>
            <a:endParaRPr lang="en-US" altLang="ja-JP" sz="2000" dirty="0">
              <a:solidFill>
                <a:srgbClr val="000066"/>
              </a:solidFill>
              <a:ea typeface="ＭＳ Ｐゴシック" charset="-128"/>
            </a:endParaRPr>
          </a:p>
          <a:p>
            <a:pPr marL="457200" indent="-457200" algn="l">
              <a:buFont typeface="Arial" panose="020B0604020202020204" pitchFamily="34" charset="0"/>
              <a:buChar char="•"/>
            </a:pPr>
            <a:r>
              <a:rPr lang="en-US" altLang="ja-JP" sz="2400" b="1" dirty="0">
                <a:solidFill>
                  <a:srgbClr val="000066"/>
                </a:solidFill>
                <a:ea typeface="ＭＳ Ｐゴシック" charset="-128"/>
              </a:rPr>
              <a:t>Health care workers </a:t>
            </a:r>
            <a:r>
              <a:rPr lang="en-US" altLang="ja-JP" sz="2000" dirty="0">
                <a:solidFill>
                  <a:srgbClr val="000066"/>
                </a:solidFill>
                <a:ea typeface="ＭＳ Ｐゴシック" charset="-128"/>
              </a:rPr>
              <a:t>are trusted </a:t>
            </a:r>
            <a:r>
              <a:rPr lang="en-US" altLang="ja-JP" sz="2000" i="1" dirty="0" smtClean="0">
                <a:solidFill>
                  <a:srgbClr val="000066"/>
                </a:solidFill>
                <a:ea typeface="ＭＳ Ｐゴシック" charset="-128"/>
              </a:rPr>
              <a:t>front liners</a:t>
            </a:r>
            <a:endParaRPr lang="en-GB" altLang="ja-JP" sz="2000" dirty="0">
              <a:solidFill>
                <a:srgbClr val="000066"/>
              </a:solidFill>
              <a:ea typeface="ＭＳ Ｐゴシック" charset="-128"/>
            </a:endParaRPr>
          </a:p>
        </p:txBody>
      </p:sp>
      <p:sp>
        <p:nvSpPr>
          <p:cNvPr id="6" name="Rectangle 5"/>
          <p:cNvSpPr/>
          <p:nvPr/>
        </p:nvSpPr>
        <p:spPr>
          <a:xfrm>
            <a:off x="328256" y="1412776"/>
            <a:ext cx="4120915" cy="1754326"/>
          </a:xfrm>
          <a:prstGeom prst="rect">
            <a:avLst/>
          </a:prstGeom>
        </p:spPr>
        <p:txBody>
          <a:bodyPr wrap="square">
            <a:spAutoFit/>
          </a:bodyPr>
          <a:lstStyle/>
          <a:p>
            <a:r>
              <a:rPr lang="en-US" altLang="ja-JP" sz="2400" dirty="0">
                <a:solidFill>
                  <a:srgbClr val="993300"/>
                </a:solidFill>
                <a:effectLst>
                  <a:outerShdw blurRad="38100" dist="38100" dir="2700000" algn="tl">
                    <a:srgbClr val="C0C0C0"/>
                  </a:outerShdw>
                </a:effectLst>
                <a:latin typeface="+mj-lt"/>
                <a:ea typeface="+mj-ea"/>
                <a:cs typeface="Arial" charset="0"/>
              </a:rPr>
              <a:t>Use the channels that your audience uses</a:t>
            </a:r>
            <a:r>
              <a:rPr lang="en-US" altLang="ja-JP" sz="2400" dirty="0" smtClean="0">
                <a:solidFill>
                  <a:srgbClr val="993300"/>
                </a:solidFill>
                <a:effectLst>
                  <a:outerShdw blurRad="38100" dist="38100" dir="2700000" algn="tl">
                    <a:srgbClr val="C0C0C0"/>
                  </a:outerShdw>
                </a:effectLst>
                <a:latin typeface="+mj-lt"/>
                <a:ea typeface="+mj-ea"/>
                <a:cs typeface="Arial" charset="0"/>
              </a:rPr>
              <a:t>!</a:t>
            </a:r>
          </a:p>
          <a:p>
            <a:endParaRPr lang="en-US" altLang="zh-CN" sz="2400" dirty="0">
              <a:solidFill>
                <a:srgbClr val="993300"/>
              </a:solidFill>
              <a:effectLst>
                <a:outerShdw blurRad="38100" dist="38100" dir="2700000" algn="tl">
                  <a:srgbClr val="C0C0C0"/>
                </a:outerShdw>
              </a:effectLst>
              <a:latin typeface="+mj-lt"/>
              <a:ea typeface="+mj-ea"/>
              <a:cs typeface="Arial" charset="0"/>
            </a:endParaRPr>
          </a:p>
          <a:p>
            <a:r>
              <a:rPr lang="en-US" altLang="ja-JP" sz="3600" dirty="0" smtClean="0">
                <a:solidFill>
                  <a:srgbClr val="C00000"/>
                </a:solidFill>
                <a:ea typeface="ＭＳ Ｐゴシック" charset="-128"/>
              </a:rPr>
              <a:t>Not only</a:t>
            </a:r>
            <a:endParaRPr lang="en-GB" altLang="ja-JP" sz="3600" dirty="0" smtClean="0">
              <a:solidFill>
                <a:srgbClr val="C00000"/>
              </a:solidFill>
              <a:ea typeface="ＭＳ Ｐゴシック" charset="-128"/>
            </a:endParaRPr>
          </a:p>
        </p:txBody>
      </p:sp>
    </p:spTree>
    <p:extLst>
      <p:ext uri="{BB962C8B-B14F-4D97-AF65-F5344CB8AC3E}">
        <p14:creationId xmlns:p14="http://schemas.microsoft.com/office/powerpoint/2010/main" val="358290006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a:xfrm>
            <a:off x="457472" y="116632"/>
            <a:ext cx="8229057" cy="1143240"/>
          </a:xfrm>
        </p:spPr>
        <p:txBody>
          <a:bodyPr/>
          <a:lstStyle/>
          <a:p>
            <a:r>
              <a:rPr lang="en-US" dirty="0" smtClean="0">
                <a:solidFill>
                  <a:srgbClr val="003399"/>
                </a:solidFill>
                <a:effectLst>
                  <a:outerShdw blurRad="38100" dist="38100" dir="2700000" algn="tl">
                    <a:srgbClr val="000000">
                      <a:alpha val="43137"/>
                    </a:srgbClr>
                  </a:outerShdw>
                </a:effectLst>
                <a:ea typeface="MS PGothic" pitchFamily="34" charset="-128"/>
              </a:rPr>
              <a:t>Ignore these at your peril</a:t>
            </a:r>
          </a:p>
        </p:txBody>
      </p:sp>
      <p:sp>
        <p:nvSpPr>
          <p:cNvPr id="25603" name="Textplatzhalter 2"/>
          <p:cNvSpPr>
            <a:spLocks noGrp="1"/>
          </p:cNvSpPr>
          <p:nvPr>
            <p:ph type="body" idx="1"/>
          </p:nvPr>
        </p:nvSpPr>
        <p:spPr/>
        <p:txBody>
          <a:bodyPr/>
          <a:lstStyle/>
          <a:p>
            <a:endParaRPr lang="en-US" altLang="sv-SE" dirty="0" smtClean="0"/>
          </a:p>
        </p:txBody>
      </p:sp>
      <p:sp>
        <p:nvSpPr>
          <p:cNvPr id="25604" name="Inhaltsplatzhalter 5"/>
          <p:cNvSpPr>
            <a:spLocks noGrp="1"/>
          </p:cNvSpPr>
          <p:nvPr>
            <p:ph sz="quarter" idx="4"/>
          </p:nvPr>
        </p:nvSpPr>
        <p:spPr>
          <a:xfrm>
            <a:off x="4995534" y="1677424"/>
            <a:ext cx="4039867" cy="3552106"/>
          </a:xfrm>
        </p:spPr>
        <p:txBody>
          <a:bodyPr/>
          <a:lstStyle/>
          <a:p>
            <a:r>
              <a:rPr lang="en-US" altLang="sv-SE" sz="2800" dirty="0" smtClean="0">
                <a:solidFill>
                  <a:srgbClr val="002060"/>
                </a:solidFill>
                <a:ea typeface="MS PGothic" pitchFamily="34" charset="-128"/>
              </a:rPr>
              <a:t>The media</a:t>
            </a:r>
          </a:p>
          <a:p>
            <a:r>
              <a:rPr lang="en-US" altLang="sv-SE" sz="2800" dirty="0" smtClean="0">
                <a:solidFill>
                  <a:srgbClr val="002060"/>
                </a:solidFill>
                <a:ea typeface="MS PGothic" pitchFamily="34" charset="-128"/>
              </a:rPr>
              <a:t>Social media</a:t>
            </a:r>
          </a:p>
          <a:p>
            <a:r>
              <a:rPr lang="en-US" altLang="sv-SE" sz="2800" dirty="0" smtClean="0">
                <a:solidFill>
                  <a:srgbClr val="002060"/>
                </a:solidFill>
                <a:ea typeface="MS PGothic" pitchFamily="34" charset="-128"/>
              </a:rPr>
              <a:t>Public perception - fears, anger, outrage, experiences, beliefs</a:t>
            </a:r>
          </a:p>
        </p:txBody>
      </p:sp>
      <p:pic>
        <p:nvPicPr>
          <p:cNvPr id="2560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15840" y="1305945"/>
            <a:ext cx="4519058" cy="4459211"/>
          </a:xfrm>
          <a:noFill/>
        </p:spPr>
      </p:pic>
    </p:spTree>
    <p:extLst>
      <p:ext uri="{BB962C8B-B14F-4D97-AF65-F5344CB8AC3E}">
        <p14:creationId xmlns:p14="http://schemas.microsoft.com/office/powerpoint/2010/main" val="37878501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6"/>
          <p:cNvSpPr>
            <a:spLocks noGrp="1"/>
          </p:cNvSpPr>
          <p:nvPr>
            <p:ph type="title"/>
          </p:nvPr>
        </p:nvSpPr>
        <p:spPr>
          <a:xfrm>
            <a:off x="422179" y="103670"/>
            <a:ext cx="8229057" cy="1141801"/>
          </a:xfrm>
        </p:spPr>
        <p:txBody>
          <a:bodyPr/>
          <a:lstStyle/>
          <a:p>
            <a:r>
              <a:rPr lang="en-US" dirty="0" smtClean="0">
                <a:solidFill>
                  <a:srgbClr val="003399"/>
                </a:solidFill>
                <a:effectLst>
                  <a:outerShdw blurRad="38100" dist="38100" dir="2700000" algn="tl">
                    <a:srgbClr val="000000">
                      <a:alpha val="43137"/>
                    </a:srgbClr>
                  </a:outerShdw>
                </a:effectLst>
                <a:ea typeface="MS PGothic" pitchFamily="34" charset="-128"/>
              </a:rPr>
              <a:t>Remember</a:t>
            </a:r>
          </a:p>
        </p:txBody>
      </p:sp>
      <p:sp>
        <p:nvSpPr>
          <p:cNvPr id="35843" name="Inhaltsplatzhalter 8"/>
          <p:cNvSpPr>
            <a:spLocks noGrp="1"/>
          </p:cNvSpPr>
          <p:nvPr>
            <p:ph sz="half" idx="2"/>
          </p:nvPr>
        </p:nvSpPr>
        <p:spPr>
          <a:xfrm>
            <a:off x="376024" y="1459878"/>
            <a:ext cx="4039867" cy="4705426"/>
          </a:xfrm>
        </p:spPr>
        <p:txBody>
          <a:bodyPr/>
          <a:lstStyle/>
          <a:p>
            <a:r>
              <a:rPr lang="en-US" altLang="sv-SE" sz="2000" dirty="0">
                <a:solidFill>
                  <a:srgbClr val="002060"/>
                </a:solidFill>
                <a:ea typeface="MS PGothic" pitchFamily="34" charset="-128"/>
              </a:rPr>
              <a:t>Perception is reality for risk communications</a:t>
            </a:r>
          </a:p>
          <a:p>
            <a:r>
              <a:rPr lang="en-US" altLang="sv-SE" sz="2000" dirty="0">
                <a:solidFill>
                  <a:srgbClr val="002060"/>
                </a:solidFill>
                <a:ea typeface="MS PGothic" pitchFamily="34" charset="-128"/>
              </a:rPr>
              <a:t>Engagement is key (not one way information dissemination!)</a:t>
            </a:r>
          </a:p>
          <a:p>
            <a:r>
              <a:rPr lang="en-US" altLang="sv-SE" sz="2000" dirty="0">
                <a:solidFill>
                  <a:srgbClr val="002060"/>
                </a:solidFill>
                <a:ea typeface="MS PGothic" pitchFamily="34" charset="-128"/>
              </a:rPr>
              <a:t>Use the platforms and channels that your audience uses; use multiple channels </a:t>
            </a:r>
          </a:p>
          <a:p>
            <a:r>
              <a:rPr lang="en-US" altLang="sv-SE" sz="2000" dirty="0">
                <a:solidFill>
                  <a:srgbClr val="002060"/>
                </a:solidFill>
                <a:ea typeface="MS PGothic" pitchFamily="34" charset="-128"/>
              </a:rPr>
              <a:t>Be consistent in your message </a:t>
            </a:r>
          </a:p>
          <a:p>
            <a:r>
              <a:rPr lang="en-US" altLang="sv-SE" sz="2000" dirty="0">
                <a:solidFill>
                  <a:srgbClr val="002060"/>
                </a:solidFill>
                <a:ea typeface="MS PGothic" pitchFamily="34" charset="-128"/>
              </a:rPr>
              <a:t>Demonstrate listening, be authentic and show that you care</a:t>
            </a:r>
          </a:p>
        </p:txBody>
      </p:sp>
      <p:sp>
        <p:nvSpPr>
          <p:cNvPr id="35844" name="Inhaltsplatzhalter 10"/>
          <p:cNvSpPr>
            <a:spLocks noGrp="1"/>
          </p:cNvSpPr>
          <p:nvPr>
            <p:ph sz="quarter" idx="4"/>
          </p:nvPr>
        </p:nvSpPr>
        <p:spPr>
          <a:xfrm>
            <a:off x="4645305" y="1458567"/>
            <a:ext cx="4041225" cy="4346903"/>
          </a:xfrm>
        </p:spPr>
        <p:txBody>
          <a:bodyPr/>
          <a:lstStyle/>
          <a:p>
            <a:endParaRPr lang="en-US" altLang="sv-SE" dirty="0" smtClean="0"/>
          </a:p>
        </p:txBody>
      </p:sp>
      <p:pic>
        <p:nvPicPr>
          <p:cNvPr id="358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237" y="1390895"/>
            <a:ext cx="3563390" cy="412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2535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ea typeface="+mj-ea"/>
              </a:rPr>
              <a:t>Why is communication so important during an emergency?</a:t>
            </a:r>
            <a:endParaRPr lang="en-US" sz="4700" b="1" kern="0" dirty="0">
              <a:solidFill>
                <a:srgbClr val="FFFFFF"/>
              </a:solidFill>
              <a:ea typeface="+mj-ea"/>
            </a:endParaRPr>
          </a:p>
        </p:txBody>
      </p:sp>
    </p:spTree>
    <p:extLst>
      <p:ext uri="{BB962C8B-B14F-4D97-AF65-F5344CB8AC3E}">
        <p14:creationId xmlns:p14="http://schemas.microsoft.com/office/powerpoint/2010/main" val="282040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95028" y="116632"/>
            <a:ext cx="8230414" cy="1143240"/>
          </a:xfrm>
        </p:spPr>
        <p:txBody>
          <a:bodyPr anchor="t"/>
          <a:lstStyle/>
          <a:p>
            <a:pPr eaLnBrk="1" hangingPunct="1"/>
            <a:r>
              <a:rPr lang="en-US" sz="3600" dirty="0">
                <a:effectLst>
                  <a:outerShdw blurRad="38100" dist="38100" dir="2700000" algn="tl">
                    <a:srgbClr val="000000">
                      <a:alpha val="43137"/>
                    </a:srgbClr>
                  </a:outerShdw>
                </a:effectLst>
              </a:rPr>
              <a:t>Characteristics of information during an emergency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47838140"/>
              </p:ext>
            </p:extLst>
          </p:nvPr>
        </p:nvGraphicFramePr>
        <p:xfrm>
          <a:off x="467544" y="1389409"/>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2" name="TextBox 4"/>
          <p:cNvSpPr txBox="1">
            <a:spLocks noChangeArrowheads="1"/>
          </p:cNvSpPr>
          <p:nvPr/>
        </p:nvSpPr>
        <p:spPr bwMode="auto">
          <a:xfrm>
            <a:off x="5786947" y="2884712"/>
            <a:ext cx="2241437" cy="1323407"/>
          </a:xfrm>
          <a:prstGeom prst="rect">
            <a:avLst/>
          </a:prstGeom>
          <a:solidFill>
            <a:schemeClr val="accent1">
              <a:lumMod val="50000"/>
            </a:schemeClr>
          </a:solidFill>
          <a:ln>
            <a:noFill/>
          </a:ln>
        </p:spPr>
        <p:txBody>
          <a:bodyPr wrap="square" lIns="91408" tIns="45704" rIns="91408" bIns="45704">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400666" lvl="1" indent="0" algn="ctr" eaLnBrk="1" fontAlgn="base" hangingPunct="1">
              <a:spcAft>
                <a:spcPct val="0"/>
              </a:spcAft>
              <a:buClr>
                <a:srgbClr val="1E7FB8"/>
              </a:buClr>
              <a:defRPr/>
            </a:pPr>
            <a:r>
              <a:rPr lang="en-US" sz="2000" dirty="0">
                <a:solidFill>
                  <a:srgbClr val="FFFFFF"/>
                </a:solidFill>
              </a:rPr>
              <a:t>New Media</a:t>
            </a:r>
          </a:p>
          <a:p>
            <a:pPr algn="ctr" eaLnBrk="1" fontAlgn="base" hangingPunct="1">
              <a:spcAft>
                <a:spcPct val="0"/>
              </a:spcAft>
              <a:buClr>
                <a:srgbClr val="1E7FB8"/>
              </a:buClr>
              <a:buFont typeface="Wingdings" pitchFamily="2" charset="2"/>
              <a:buNone/>
              <a:defRPr/>
            </a:pPr>
            <a:r>
              <a:rPr lang="en-US" sz="2000" dirty="0">
                <a:solidFill>
                  <a:srgbClr val="FFFFFF"/>
                </a:solidFill>
              </a:rPr>
              <a:t>Non traditional </a:t>
            </a:r>
          </a:p>
          <a:p>
            <a:pPr algn="ctr" eaLnBrk="1" fontAlgn="base" hangingPunct="1">
              <a:spcAft>
                <a:spcPct val="0"/>
              </a:spcAft>
              <a:buClr>
                <a:srgbClr val="1E7FB8"/>
              </a:buClr>
              <a:buFont typeface="Wingdings" pitchFamily="2" charset="2"/>
              <a:buNone/>
              <a:defRPr/>
            </a:pPr>
            <a:r>
              <a:rPr lang="en-US" sz="2000" dirty="0" smtClean="0">
                <a:solidFill>
                  <a:srgbClr val="FFFFFF"/>
                </a:solidFill>
              </a:rPr>
              <a:t>Media</a:t>
            </a:r>
          </a:p>
          <a:p>
            <a:pPr algn="ctr" eaLnBrk="1" fontAlgn="base" hangingPunct="1">
              <a:spcAft>
                <a:spcPct val="0"/>
              </a:spcAft>
              <a:buClr>
                <a:srgbClr val="1E7FB8"/>
              </a:buClr>
              <a:buFont typeface="Wingdings" pitchFamily="2" charset="2"/>
              <a:buNone/>
              <a:defRPr/>
            </a:pPr>
            <a:endParaRPr lang="en-US" sz="2000" dirty="0">
              <a:solidFill>
                <a:srgbClr val="FFFFFF"/>
              </a:solidFill>
            </a:endParaRPr>
          </a:p>
        </p:txBody>
      </p:sp>
    </p:spTree>
    <p:extLst>
      <p:ext uri="{BB962C8B-B14F-4D97-AF65-F5344CB8AC3E}">
        <p14:creationId xmlns:p14="http://schemas.microsoft.com/office/powerpoint/2010/main" val="3025152178"/>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ea typeface="+mj-ea"/>
              </a:rPr>
              <a:t>What is Risk Communications?</a:t>
            </a:r>
            <a:endParaRPr lang="en-US" sz="4700" b="1" kern="0" dirty="0">
              <a:solidFill>
                <a:srgbClr val="FFFFFF"/>
              </a:solidFill>
              <a:ea typeface="+mj-ea"/>
            </a:endParaRPr>
          </a:p>
        </p:txBody>
      </p:sp>
    </p:spTree>
    <p:extLst>
      <p:ext uri="{BB962C8B-B14F-4D97-AF65-F5344CB8AC3E}">
        <p14:creationId xmlns:p14="http://schemas.microsoft.com/office/powerpoint/2010/main" val="2247469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40279" y="115188"/>
            <a:ext cx="8229057" cy="1143240"/>
          </a:xfr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eaLnBrk="1" hangingPunct="1"/>
            <a:r>
              <a:rPr lang="en-US" dirty="0">
                <a:effectLst>
                  <a:outerShdw blurRad="38100" dist="38100" dir="2700000" algn="tl">
                    <a:srgbClr val="000000">
                      <a:alpha val="43137"/>
                    </a:srgbClr>
                  </a:outerShdw>
                </a:effectLst>
              </a:rPr>
              <a:t>Risk and crisis Communications</a:t>
            </a:r>
          </a:p>
        </p:txBody>
      </p:sp>
      <p:sp>
        <p:nvSpPr>
          <p:cNvPr id="3" name="Content Placeholder 2"/>
          <p:cNvSpPr>
            <a:spLocks noGrp="1"/>
          </p:cNvSpPr>
          <p:nvPr>
            <p:ph sz="half" idx="1"/>
          </p:nvPr>
        </p:nvSpPr>
        <p:spPr>
          <a:xfrm>
            <a:off x="442540" y="1625477"/>
            <a:ext cx="4080591" cy="4611835"/>
          </a:xfrm>
        </p:spPr>
        <p:txBody>
          <a:bodyPr/>
          <a:lstStyle/>
          <a:p>
            <a:r>
              <a:rPr lang="en-US" altLang="sv-SE" sz="2000" dirty="0">
                <a:solidFill>
                  <a:srgbClr val="0070C0"/>
                </a:solidFill>
                <a:ea typeface="MS PGothic" pitchFamily="34" charset="-128"/>
              </a:rPr>
              <a:t>T</a:t>
            </a:r>
            <a:r>
              <a:rPr lang="en-US" altLang="sv-SE" sz="2000" dirty="0" smtClean="0">
                <a:solidFill>
                  <a:srgbClr val="0070C0"/>
                </a:solidFill>
                <a:ea typeface="MS PGothic" pitchFamily="34" charset="-128"/>
              </a:rPr>
              <a:t>wo </a:t>
            </a:r>
            <a:r>
              <a:rPr lang="en-US" altLang="sv-SE" sz="2000" dirty="0">
                <a:solidFill>
                  <a:srgbClr val="0070C0"/>
                </a:solidFill>
                <a:ea typeface="MS PGothic" pitchFamily="34" charset="-128"/>
              </a:rPr>
              <a:t>way communications </a:t>
            </a:r>
            <a:r>
              <a:rPr lang="en-US" altLang="sv-SE" sz="2000" dirty="0">
                <a:solidFill>
                  <a:srgbClr val="002060"/>
                </a:solidFill>
                <a:ea typeface="MS PGothic" pitchFamily="34" charset="-128"/>
              </a:rPr>
              <a:t>between experts and people who face danger from a hazard, so that they are able to </a:t>
            </a:r>
            <a:r>
              <a:rPr lang="en-US" altLang="sv-SE" sz="2000" dirty="0">
                <a:solidFill>
                  <a:srgbClr val="0070C0"/>
                </a:solidFill>
                <a:ea typeface="MS PGothic" pitchFamily="34" charset="-128"/>
              </a:rPr>
              <a:t>take informed decisions</a:t>
            </a:r>
            <a:r>
              <a:rPr lang="en-US" altLang="sv-SE" sz="2000" dirty="0">
                <a:solidFill>
                  <a:srgbClr val="002060"/>
                </a:solidFill>
                <a:ea typeface="MS PGothic" pitchFamily="34" charset="-128"/>
              </a:rPr>
              <a:t> to protect </a:t>
            </a:r>
            <a:r>
              <a:rPr lang="en-US" altLang="sv-SE" sz="2000" dirty="0" smtClean="0">
                <a:solidFill>
                  <a:srgbClr val="002060"/>
                </a:solidFill>
                <a:ea typeface="MS PGothic" pitchFamily="34" charset="-128"/>
              </a:rPr>
              <a:t>themselves</a:t>
            </a:r>
            <a:endParaRPr lang="en-US" altLang="sv-SE" sz="2000" dirty="0">
              <a:solidFill>
                <a:srgbClr val="002060"/>
              </a:solidFill>
              <a:ea typeface="MS PGothic" pitchFamily="34" charset="-128"/>
            </a:endParaRPr>
          </a:p>
          <a:p>
            <a:endParaRPr lang="en-US" altLang="sv-SE" sz="1000" dirty="0">
              <a:solidFill>
                <a:srgbClr val="002060"/>
              </a:solidFill>
              <a:ea typeface="MS PGothic" pitchFamily="34" charset="-128"/>
            </a:endParaRPr>
          </a:p>
          <a:p>
            <a:r>
              <a:rPr lang="en-US" altLang="sv-SE" sz="2000" dirty="0">
                <a:solidFill>
                  <a:srgbClr val="002060"/>
                </a:solidFill>
                <a:ea typeface="MS PGothic" pitchFamily="34" charset="-128"/>
              </a:rPr>
              <a:t>Dissemination alone is </a:t>
            </a:r>
            <a:r>
              <a:rPr lang="en-US" altLang="sv-SE" sz="2000" dirty="0">
                <a:solidFill>
                  <a:srgbClr val="0070C0"/>
                </a:solidFill>
                <a:ea typeface="MS PGothic" pitchFamily="34" charset="-128"/>
              </a:rPr>
              <a:t>useless</a:t>
            </a:r>
            <a:r>
              <a:rPr lang="en-US" altLang="sv-SE" sz="2000" dirty="0">
                <a:solidFill>
                  <a:srgbClr val="002060"/>
                </a:solidFill>
                <a:ea typeface="MS PGothic" pitchFamily="34" charset="-128"/>
              </a:rPr>
              <a:t> and sometimes </a:t>
            </a:r>
            <a:r>
              <a:rPr lang="en-US" altLang="sv-SE" sz="2000" dirty="0">
                <a:solidFill>
                  <a:srgbClr val="0070C0"/>
                </a:solidFill>
                <a:ea typeface="MS PGothic" pitchFamily="34" charset="-128"/>
              </a:rPr>
              <a:t>dangerous. </a:t>
            </a:r>
            <a:r>
              <a:rPr lang="en-US" altLang="sv-SE" sz="2000" dirty="0">
                <a:solidFill>
                  <a:srgbClr val="002060"/>
                </a:solidFill>
                <a:ea typeface="MS PGothic" pitchFamily="34" charset="-128"/>
              </a:rPr>
              <a:t>We must </a:t>
            </a:r>
            <a:r>
              <a:rPr lang="en-US" altLang="sv-SE" sz="2000" dirty="0">
                <a:solidFill>
                  <a:srgbClr val="0070C0"/>
                </a:solidFill>
                <a:ea typeface="MS PGothic" pitchFamily="34" charset="-128"/>
              </a:rPr>
              <a:t>listen </a:t>
            </a:r>
            <a:r>
              <a:rPr lang="en-US" altLang="sv-SE" sz="2000" dirty="0">
                <a:solidFill>
                  <a:srgbClr val="002060"/>
                </a:solidFill>
                <a:ea typeface="MS PGothic" pitchFamily="34" charset="-128"/>
              </a:rPr>
              <a:t>and constantly and adjust our messages to deal with people's concerns</a:t>
            </a:r>
          </a:p>
        </p:txBody>
      </p:sp>
      <p:pic>
        <p:nvPicPr>
          <p:cNvPr id="1026" name="Picture 2" descr="http://www.dispatch.com/content/graphics/2014/08/05/ebola.jpg?__scale=w:660,h:480,t:1,c:ffffff,q:80,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988840"/>
            <a:ext cx="4257473"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6250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ChangeArrowheads="1"/>
          </p:cNvSpPr>
          <p:nvPr/>
        </p:nvSpPr>
        <p:spPr bwMode="auto">
          <a:xfrm>
            <a:off x="371351" y="1465949"/>
            <a:ext cx="4735040" cy="3508653"/>
          </a:xfrm>
          <a:prstGeom prst="rect">
            <a:avLst/>
          </a:prstGeom>
          <a:noFill/>
          <a:ln w="9525">
            <a:noFill/>
            <a:miter lim="800000"/>
            <a:headEnd/>
            <a:tailEnd/>
          </a:ln>
        </p:spPr>
        <p:txBody>
          <a:bodyPr wrap="square">
            <a:spAutoFit/>
          </a:bodyPr>
          <a:lstStyle/>
          <a:p>
            <a:pPr marL="177800" indent="-177800" algn="l">
              <a:spcBef>
                <a:spcPts val="1200"/>
              </a:spcBef>
              <a:buClr>
                <a:srgbClr val="000066"/>
              </a:buClr>
              <a:buFontTx/>
              <a:buChar char="•"/>
            </a:pPr>
            <a:r>
              <a:rPr lang="en-GB" sz="2400" b="0" dirty="0" smtClean="0">
                <a:solidFill>
                  <a:srgbClr val="000066"/>
                </a:solidFill>
              </a:rPr>
              <a:t>Expert </a:t>
            </a:r>
            <a:r>
              <a:rPr lang="en-GB" sz="2400" b="0" dirty="0">
                <a:solidFill>
                  <a:srgbClr val="000066"/>
                </a:solidFill>
              </a:rPr>
              <a:t>consultation on Outbreak Communication (2004)</a:t>
            </a:r>
          </a:p>
          <a:p>
            <a:pPr marL="177800" indent="-177800" algn="l">
              <a:spcBef>
                <a:spcPts val="1200"/>
              </a:spcBef>
              <a:buClr>
                <a:srgbClr val="000066"/>
              </a:buClr>
              <a:buFontTx/>
              <a:buChar char="•"/>
            </a:pPr>
            <a:r>
              <a:rPr lang="en-GB" sz="2400" b="0" dirty="0">
                <a:solidFill>
                  <a:srgbClr val="000066"/>
                </a:solidFill>
              </a:rPr>
              <a:t>WHO evidence-based communication guidance (2004)</a:t>
            </a:r>
          </a:p>
          <a:p>
            <a:pPr marL="177800" indent="-177800" algn="l">
              <a:spcBef>
                <a:spcPts val="1200"/>
              </a:spcBef>
              <a:buClr>
                <a:srgbClr val="000066"/>
              </a:buClr>
              <a:buFontTx/>
              <a:buChar char="•"/>
            </a:pPr>
            <a:r>
              <a:rPr lang="en-GB" sz="2400" b="0" dirty="0" smtClean="0">
                <a:solidFill>
                  <a:srgbClr val="000066"/>
                </a:solidFill>
              </a:rPr>
              <a:t>Outbreak </a:t>
            </a:r>
            <a:r>
              <a:rPr lang="en-GB" sz="2400" b="0" dirty="0">
                <a:solidFill>
                  <a:srgbClr val="000066"/>
                </a:solidFill>
              </a:rPr>
              <a:t>Communication Planning Guide (2008)</a:t>
            </a:r>
          </a:p>
          <a:p>
            <a:pPr marL="177800" indent="-177800" algn="l">
              <a:spcBef>
                <a:spcPts val="1200"/>
              </a:spcBef>
              <a:buClr>
                <a:srgbClr val="000066"/>
              </a:buClr>
              <a:buFontTx/>
              <a:buChar char="•"/>
            </a:pPr>
            <a:r>
              <a:rPr lang="en-GB" sz="2400" b="0" dirty="0">
                <a:solidFill>
                  <a:srgbClr val="000066"/>
                </a:solidFill>
              </a:rPr>
              <a:t>Communication for behavioural impact (COMBI) (2012)</a:t>
            </a:r>
            <a:endParaRPr lang="en-US" sz="2400" b="0" dirty="0">
              <a:solidFill>
                <a:srgbClr val="000066"/>
              </a:solidFill>
            </a:endParaRPr>
          </a:p>
        </p:txBody>
      </p:sp>
      <p:sp>
        <p:nvSpPr>
          <p:cNvPr id="7171" name="Rectangle 4"/>
          <p:cNvSpPr>
            <a:spLocks noChangeArrowheads="1"/>
          </p:cNvSpPr>
          <p:nvPr/>
        </p:nvSpPr>
        <p:spPr bwMode="auto">
          <a:xfrm>
            <a:off x="463550" y="84138"/>
            <a:ext cx="5613400" cy="1169551"/>
          </a:xfrm>
          <a:prstGeom prst="rect">
            <a:avLst/>
          </a:prstGeom>
          <a:noFill/>
          <a:ln w="9525">
            <a:noFill/>
            <a:miter lim="800000"/>
            <a:headEnd/>
            <a:tailEnd/>
          </a:ln>
        </p:spPr>
        <p:txBody>
          <a:bodyPr wrap="square">
            <a:spAutoFit/>
          </a:bodyPr>
          <a:lstStyle/>
          <a:p>
            <a:pPr algn="l">
              <a:defRPr/>
            </a:pPr>
            <a:r>
              <a:rPr lang="en-US" sz="3500" b="1" dirty="0">
                <a:solidFill>
                  <a:srgbClr val="000066"/>
                </a:solidFill>
                <a:effectLst>
                  <a:outerShdw blurRad="38100" dist="38100" dir="2700000" algn="tl">
                    <a:srgbClr val="000000">
                      <a:alpha val="43137"/>
                    </a:srgbClr>
                  </a:outerShdw>
                </a:effectLst>
                <a:latin typeface="+mj-lt"/>
                <a:ea typeface="+mj-ea"/>
                <a:cs typeface="+mj-cs"/>
              </a:rPr>
              <a:t>WHO risk communication guidance started in 2004</a:t>
            </a:r>
          </a:p>
        </p:txBody>
      </p:sp>
      <p:pic>
        <p:nvPicPr>
          <p:cNvPr id="773126" name="Picture 6"/>
          <p:cNvPicPr>
            <a:picLocks noChangeAspect="1" noChangeArrowheads="1"/>
          </p:cNvPicPr>
          <p:nvPr/>
        </p:nvPicPr>
        <p:blipFill>
          <a:blip r:embed="rId3" cstate="email"/>
          <a:srcRect/>
          <a:stretch>
            <a:fillRect/>
          </a:stretch>
        </p:blipFill>
        <p:spPr bwMode="auto">
          <a:xfrm>
            <a:off x="6992063" y="205170"/>
            <a:ext cx="2039937" cy="2798763"/>
          </a:xfrm>
          <a:prstGeom prst="rect">
            <a:avLst/>
          </a:prstGeom>
          <a:noFill/>
          <a:ln w="9525">
            <a:noFill/>
            <a:miter lim="800000"/>
            <a:headEnd/>
            <a:tailEnd/>
          </a:ln>
          <a:effectLst>
            <a:outerShdw dist="107763" dir="2700000" algn="ctr" rotWithShape="0">
              <a:srgbClr val="808080">
                <a:alpha val="50000"/>
              </a:srgbClr>
            </a:outerShdw>
          </a:effectLst>
        </p:spPr>
      </p:pic>
      <p:pic>
        <p:nvPicPr>
          <p:cNvPr id="6151" name="Picture 7" descr="N:\DCE\COM\CPH\IHR\IHR Luxembourg_26-27.2.13\COMBI.png"/>
          <p:cNvPicPr>
            <a:picLocks noChangeAspect="1" noChangeArrowheads="1"/>
          </p:cNvPicPr>
          <p:nvPr/>
        </p:nvPicPr>
        <p:blipFill>
          <a:blip r:embed="rId4" cstate="email"/>
          <a:srcRect/>
          <a:stretch>
            <a:fillRect/>
          </a:stretch>
        </p:blipFill>
        <p:spPr bwMode="auto">
          <a:xfrm>
            <a:off x="7190500" y="3235707"/>
            <a:ext cx="1841500" cy="2632075"/>
          </a:xfrm>
          <a:prstGeom prst="rect">
            <a:avLst/>
          </a:prstGeom>
          <a:noFill/>
          <a:effectLst>
            <a:outerShdw blurRad="88900" dist="38100" dir="2700000" sx="102000" sy="102000" algn="tl" rotWithShape="0">
              <a:prstClr val="black">
                <a:alpha val="40000"/>
              </a:prstClr>
            </a:outerShdw>
          </a:effectLst>
        </p:spPr>
      </p:pic>
      <p:pic>
        <p:nvPicPr>
          <p:cNvPr id="773127" name="Picture 7"/>
          <p:cNvPicPr>
            <a:picLocks noChangeAspect="1" noChangeArrowheads="1"/>
          </p:cNvPicPr>
          <p:nvPr/>
        </p:nvPicPr>
        <p:blipFill>
          <a:blip r:embed="rId5" cstate="email"/>
          <a:srcRect/>
          <a:stretch>
            <a:fillRect/>
          </a:stretch>
        </p:blipFill>
        <p:spPr bwMode="auto">
          <a:xfrm>
            <a:off x="5362435" y="1456120"/>
            <a:ext cx="2173288" cy="3095625"/>
          </a:xfrm>
          <a:prstGeom prst="rect">
            <a:avLst/>
          </a:prstGeom>
          <a:noFill/>
          <a:ln w="9525" algn="ctr">
            <a:noFill/>
            <a:miter lim="800000"/>
            <a:headEnd/>
            <a:tailEnd/>
          </a:ln>
          <a:effectLst>
            <a:outerShdw dist="89803" dir="2700000" algn="ctr" rotWithShape="0">
              <a:srgbClr val="808080">
                <a:alpha val="50000"/>
              </a:srgbClr>
            </a:outerShdw>
          </a:effectLst>
        </p:spPr>
      </p:pic>
      <p:sp>
        <p:nvSpPr>
          <p:cNvPr id="7" name="Content Placeholder 3"/>
          <p:cNvSpPr txBox="1">
            <a:spLocks/>
          </p:cNvSpPr>
          <p:nvPr/>
        </p:nvSpPr>
        <p:spPr bwMode="auto">
          <a:xfrm>
            <a:off x="1579393" y="5237018"/>
            <a:ext cx="4037617" cy="4750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15000"/>
              </a:spcAft>
              <a:buClrTx/>
              <a:buSzTx/>
              <a:buFontTx/>
              <a:buNone/>
              <a:tabLst/>
              <a:defRPr/>
            </a:pPr>
            <a:r>
              <a:rPr kumimoji="0" lang="en-GB" altLang="zh-CN" sz="2400" b="0" i="0" u="none" strike="noStrike" kern="1200" cap="none" spc="0" normalizeH="0" baseline="0" noProof="0" dirty="0" smtClean="0">
                <a:ln>
                  <a:noFill/>
                </a:ln>
                <a:solidFill>
                  <a:srgbClr val="993300"/>
                </a:solidFill>
                <a:effectLst>
                  <a:outerShdw blurRad="38100" dist="38100" dir="2700000" algn="tl">
                    <a:srgbClr val="C0C0C0"/>
                  </a:outerShdw>
                </a:effectLst>
                <a:uLnTx/>
                <a:uFillTx/>
                <a:latin typeface="+mj-lt"/>
                <a:ea typeface="+mj-ea"/>
                <a:cs typeface="Arial" charset="0"/>
              </a:rPr>
              <a:t>Literature &amp; field experience</a:t>
            </a:r>
            <a:endParaRPr kumimoji="0" lang="en-GB" sz="2400" b="0" i="0" u="none" strike="noStrike" kern="1200" cap="none" spc="0" normalizeH="0" baseline="0" noProof="0" dirty="0" smtClean="0">
              <a:ln>
                <a:noFill/>
              </a:ln>
              <a:solidFill>
                <a:srgbClr val="993300"/>
              </a:solidFill>
              <a:effectLst>
                <a:outerShdw blurRad="38100" dist="38100" dir="2700000" algn="tl">
                  <a:srgbClr val="C0C0C0"/>
                </a:outerShdw>
              </a:effectLst>
              <a:uLnTx/>
              <a:uFillTx/>
              <a:latin typeface="+mj-lt"/>
              <a:ea typeface="+mj-ea"/>
              <a:cs typeface="Arial" charset="0"/>
            </a:endParaRPr>
          </a:p>
          <a:p>
            <a:pPr marL="0" marR="0" lvl="0" indent="0" algn="l" defTabSz="914400" rtl="0" eaLnBrk="0" fontAlgn="base" latinLnBrk="0" hangingPunct="0">
              <a:lnSpc>
                <a:spcPct val="100000"/>
              </a:lnSpc>
              <a:spcBef>
                <a:spcPct val="20000"/>
              </a:spcBef>
              <a:spcAft>
                <a:spcPct val="15000"/>
              </a:spcAft>
              <a:buClrTx/>
              <a:buSzTx/>
              <a:buFontTx/>
              <a:buNone/>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15000"/>
              </a:spcAft>
              <a:buClrTx/>
              <a:buSzTx/>
              <a:buFontTx/>
              <a:buNone/>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15000"/>
              </a:spcAft>
              <a:buClrTx/>
              <a:buSzTx/>
              <a:buFontTx/>
              <a:buNone/>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cxnSp>
        <p:nvCxnSpPr>
          <p:cNvPr id="9" name="Straight Arrow Connector 8"/>
          <p:cNvCxnSpPr/>
          <p:nvPr/>
        </p:nvCxnSpPr>
        <p:spPr bwMode="auto">
          <a:xfrm flipV="1">
            <a:off x="5616998" y="5474525"/>
            <a:ext cx="1318183" cy="11876"/>
          </a:xfrm>
          <a:prstGeom prst="straightConnector1">
            <a:avLst/>
          </a:prstGeom>
          <a:solidFill>
            <a:schemeClr val="accent1"/>
          </a:solidFill>
          <a:ln w="57150" cap="flat" cmpd="sng" algn="ctr">
            <a:solidFill>
              <a:srgbClr val="C00000"/>
            </a:solidFill>
            <a:prstDash val="solid"/>
            <a:round/>
            <a:headEnd type="none" w="med" len="med"/>
            <a:tailEnd type="arrow"/>
          </a:ln>
          <a:effectLst/>
        </p:spPr>
      </p:cxnSp>
      <p:cxnSp>
        <p:nvCxnSpPr>
          <p:cNvPr id="12" name="Straight Arrow Connector 11"/>
          <p:cNvCxnSpPr/>
          <p:nvPr/>
        </p:nvCxnSpPr>
        <p:spPr bwMode="auto">
          <a:xfrm flipH="1" flipV="1">
            <a:off x="59375" y="5462649"/>
            <a:ext cx="1460664" cy="11877"/>
          </a:xfrm>
          <a:prstGeom prst="straightConnector1">
            <a:avLst/>
          </a:prstGeom>
          <a:solidFill>
            <a:schemeClr val="accent1"/>
          </a:solidFill>
          <a:ln w="571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97707621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lma0022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6860" y="1331862"/>
            <a:ext cx="2932162" cy="276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2"/>
          <p:cNvSpPr>
            <a:spLocks noGrp="1" noChangeArrowheads="1"/>
          </p:cNvSpPr>
          <p:nvPr>
            <p:ph type="body" idx="1"/>
          </p:nvPr>
        </p:nvSpPr>
        <p:spPr>
          <a:xfrm>
            <a:off x="744995" y="1697485"/>
            <a:ext cx="8291501" cy="4611835"/>
          </a:xfrm>
        </p:spPr>
        <p:txBody>
          <a:bodyPr/>
          <a:lstStyle/>
          <a:p>
            <a:pPr marL="417359" indent="-417359" defTabSz="801330" eaLnBrk="1" hangingPunct="1">
              <a:buFont typeface="Wingdings" pitchFamily="2" charset="2"/>
              <a:buAutoNum type="arabicPeriod"/>
            </a:pPr>
            <a:r>
              <a:rPr lang="en-GB" altLang="sv-SE" sz="2800" b="1" dirty="0">
                <a:solidFill>
                  <a:srgbClr val="000099"/>
                </a:solidFill>
              </a:rPr>
              <a:t>Trust</a:t>
            </a:r>
          </a:p>
          <a:p>
            <a:pPr marL="417359" indent="-417359" defTabSz="801330" eaLnBrk="1" hangingPunct="1">
              <a:buFont typeface="Wingdings" pitchFamily="2" charset="2"/>
              <a:buAutoNum type="arabicPeriod"/>
            </a:pPr>
            <a:r>
              <a:rPr lang="en-GB" altLang="sv-SE" sz="2800" b="1" dirty="0">
                <a:solidFill>
                  <a:srgbClr val="72BBE8"/>
                </a:solidFill>
              </a:rPr>
              <a:t>Announcing early</a:t>
            </a:r>
          </a:p>
          <a:p>
            <a:pPr marL="417359" indent="-417359" defTabSz="801330" eaLnBrk="1" hangingPunct="1">
              <a:buFont typeface="Wingdings" pitchFamily="2" charset="2"/>
              <a:buAutoNum type="arabicPeriod"/>
            </a:pPr>
            <a:r>
              <a:rPr lang="en-GB" altLang="sv-SE" sz="2800" b="1" dirty="0">
                <a:solidFill>
                  <a:srgbClr val="000099"/>
                </a:solidFill>
              </a:rPr>
              <a:t>Transparency</a:t>
            </a:r>
          </a:p>
          <a:p>
            <a:pPr marL="417359" indent="-417359" defTabSz="801330" eaLnBrk="1" hangingPunct="1">
              <a:buFont typeface="Wingdings" pitchFamily="2" charset="2"/>
              <a:buAutoNum type="arabicPeriod"/>
            </a:pPr>
            <a:r>
              <a:rPr lang="en-GB" altLang="sv-SE" sz="2800" b="1" dirty="0">
                <a:solidFill>
                  <a:srgbClr val="72BBE8"/>
                </a:solidFill>
              </a:rPr>
              <a:t>Listening (Communications Surveillance)</a:t>
            </a:r>
          </a:p>
          <a:p>
            <a:pPr marL="417359" indent="-417359" defTabSz="801330" eaLnBrk="1" hangingPunct="1">
              <a:buFont typeface="Wingdings" pitchFamily="2" charset="2"/>
              <a:buAutoNum type="arabicPeriod"/>
            </a:pPr>
            <a:r>
              <a:rPr lang="en-GB" altLang="sv-SE" sz="2800" b="1" dirty="0">
                <a:solidFill>
                  <a:srgbClr val="000099"/>
                </a:solidFill>
              </a:rPr>
              <a:t>Planning</a:t>
            </a:r>
          </a:p>
          <a:p>
            <a:pPr marL="417359" indent="-417359" defTabSz="801330" eaLnBrk="1" hangingPunct="1">
              <a:buNone/>
            </a:pPr>
            <a:endParaRPr lang="en-GB" altLang="sv-SE" sz="3100" b="1" dirty="0">
              <a:solidFill>
                <a:srgbClr val="000099"/>
              </a:solidFill>
            </a:endParaRPr>
          </a:p>
          <a:p>
            <a:pPr marL="417359" indent="-417359" defTabSz="801330" eaLnBrk="1" hangingPunct="1">
              <a:buFont typeface="Wingdings" pitchFamily="2" charset="2"/>
              <a:buAutoNum type="arabicPeriod"/>
            </a:pPr>
            <a:endParaRPr lang="en-US" altLang="sv-SE" sz="3300" b="1" dirty="0">
              <a:solidFill>
                <a:srgbClr val="000099"/>
              </a:solidFill>
              <a:latin typeface="Franklin Gothic Demi Cond" pitchFamily="34" charset="0"/>
            </a:endParaRPr>
          </a:p>
        </p:txBody>
      </p:sp>
      <p:sp>
        <p:nvSpPr>
          <p:cNvPr id="27652" name="Rectangle 2"/>
          <p:cNvSpPr txBox="1">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0"/>
              </a:spcBef>
              <a:spcAft>
                <a:spcPct val="0"/>
              </a:spcAft>
              <a:buClr>
                <a:srgbClr val="1E7FB8"/>
              </a:buClr>
              <a:buFont typeface="Wingdings" pitchFamily="2" charset="2"/>
              <a:buNone/>
            </a:pPr>
            <a:r>
              <a:rPr lang="en-GB" sz="3500" b="1" dirty="0">
                <a:effectLst>
                  <a:outerShdw blurRad="38100" dist="38100" dir="2700000" algn="tl">
                    <a:srgbClr val="000000">
                      <a:alpha val="43137"/>
                    </a:srgbClr>
                  </a:outerShdw>
                </a:effectLst>
              </a:rPr>
              <a:t>WHO outbreak communication </a:t>
            </a:r>
          </a:p>
          <a:p>
            <a:pPr algn="ctr" eaLnBrk="1" fontAlgn="base" hangingPunct="1">
              <a:spcBef>
                <a:spcPct val="0"/>
              </a:spcBef>
              <a:spcAft>
                <a:spcPct val="0"/>
              </a:spcAft>
              <a:buClr>
                <a:srgbClr val="1E7FB8"/>
              </a:buClr>
              <a:buFont typeface="Wingdings" pitchFamily="2" charset="2"/>
              <a:buNone/>
            </a:pPr>
            <a:r>
              <a:rPr lang="en-GB" sz="3500" b="1" dirty="0">
                <a:effectLst>
                  <a:outerShdw blurRad="38100" dist="38100" dir="2700000" algn="tl">
                    <a:srgbClr val="000000">
                      <a:alpha val="43137"/>
                    </a:srgbClr>
                  </a:outerShdw>
                </a:effectLst>
              </a:rPr>
              <a:t>principles</a:t>
            </a:r>
            <a:endParaRPr lang="en-US" sz="3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92305943"/>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docProps/app.xml><?xml version="1.0" encoding="utf-8"?>
<Properties xmlns="http://schemas.openxmlformats.org/officeDocument/2006/extended-properties" xmlns:vt="http://schemas.openxmlformats.org/officeDocument/2006/docPropsVTypes">
  <TotalTime>538</TotalTime>
  <Words>3030</Words>
  <Application>Microsoft Office PowerPoint</Application>
  <PresentationFormat>On-screen Show (4:3)</PresentationFormat>
  <Paragraphs>392</Paragraphs>
  <Slides>32</Slides>
  <Notes>29</Notes>
  <HiddenSlides>1</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master</vt:lpstr>
      <vt:lpstr>1_master</vt:lpstr>
      <vt:lpstr>PowerPoint Presentation</vt:lpstr>
      <vt:lpstr>General objective</vt:lpstr>
      <vt:lpstr>Learning objectives</vt:lpstr>
      <vt:lpstr>PowerPoint Presentation</vt:lpstr>
      <vt:lpstr>Characteristics of information during an emergency</vt:lpstr>
      <vt:lpstr>PowerPoint Presentation</vt:lpstr>
      <vt:lpstr>Risk and crisis Communications</vt:lpstr>
      <vt:lpstr>PowerPoint Presentation</vt:lpstr>
      <vt:lpstr>PowerPoint Presentation</vt:lpstr>
      <vt:lpstr>The lifecycle of crisis communication</vt:lpstr>
      <vt:lpstr>PowerPoint Presentation</vt:lpstr>
      <vt:lpstr>PowerPoint Presentation</vt:lpstr>
      <vt:lpstr>Risk and crisis communication building blocks:</vt:lpstr>
      <vt:lpstr>TRUST is key</vt:lpstr>
      <vt:lpstr>Trust is made of audience perceptions</vt:lpstr>
      <vt:lpstr>Perception is everything</vt:lpstr>
      <vt:lpstr>Elaboration Likelihood Model:  Challenge of communicating with people in stress</vt:lpstr>
      <vt:lpstr>For purposes of risk communication…</vt:lpstr>
      <vt:lpstr>Expert Risk Perception</vt:lpstr>
      <vt:lpstr>Public Perceptions of Risk —Slovic et al </vt:lpstr>
      <vt:lpstr>Perception</vt:lpstr>
      <vt:lpstr>PowerPoint Presentation</vt:lpstr>
      <vt:lpstr>Risk Communication Strategies</vt:lpstr>
      <vt:lpstr>Risk Communication Strategies</vt:lpstr>
      <vt:lpstr>Risk Communication Strategies</vt:lpstr>
      <vt:lpstr>Risk Communication Strategies</vt:lpstr>
      <vt:lpstr>Risk Communication Strategies</vt:lpstr>
      <vt:lpstr>Checklist: Crisis Communications</vt:lpstr>
      <vt:lpstr>Checklist: Crisis Communications</vt:lpstr>
      <vt:lpstr>Reach your audiences on their terms</vt:lpstr>
      <vt:lpstr>Ignore these at your peril</vt:lpstr>
      <vt:lpstr>Remember</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Gomez, Paula</cp:lastModifiedBy>
  <cp:revision>41</cp:revision>
  <dcterms:created xsi:type="dcterms:W3CDTF">2014-07-31T14:26:31Z</dcterms:created>
  <dcterms:modified xsi:type="dcterms:W3CDTF">2014-12-15T13:57:20Z</dcterms:modified>
</cp:coreProperties>
</file>